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3"/>
    <p:sldId id="257" r:id="rId4"/>
    <p:sldId id="258" r:id="rId5"/>
    <p:sldId id="259" r:id="rId6"/>
    <p:sldId id="260" r:id="rId7"/>
    <p:sldId id="261" r:id="rId8"/>
    <p:sldId id="290" r:id="rId9"/>
    <p:sldId id="291" r:id="rId10"/>
    <p:sldId id="292" r:id="rId11"/>
    <p:sldId id="264" r:id="rId12"/>
    <p:sldId id="266" r:id="rId13"/>
    <p:sldId id="267" r:id="rId14"/>
    <p:sldId id="268" r:id="rId15"/>
    <p:sldId id="273" r:id="rId16"/>
    <p:sldId id="283" r:id="rId17"/>
    <p:sldId id="274" r:id="rId18"/>
    <p:sldId id="278" r:id="rId19"/>
    <p:sldId id="275" r:id="rId20"/>
    <p:sldId id="277" r:id="rId21"/>
    <p:sldId id="30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副标题 拷贝 6">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24"/>
          <p:cNvSpPr/>
          <p:nvPr/>
        </p:nvSpPr>
        <p:spPr>
          <a:xfrm>
            <a:off x="4495561" y="141817"/>
            <a:ext cx="3173730" cy="501650"/>
          </a:xfrm>
          <a:prstGeom prst="rect">
            <a:avLst/>
          </a:prstGeom>
          <a:ln w="12700">
            <a:miter lim="400000"/>
          </a:ln>
        </p:spPr>
        <p:txBody>
          <a:bodyPr wrap="none" lIns="60960" rIns="60960">
            <a:spAutoFit/>
          </a:bodyPr>
          <a:lstStyle/>
          <a:p>
            <a:pPr defTabSz="342900" fontAlgn="auto">
              <a:spcBef>
                <a:spcPts val="0"/>
              </a:spcBef>
              <a:spcAft>
                <a:spcPts val="0"/>
              </a:spcAft>
              <a:buFontTx/>
              <a:buNone/>
              <a:defRPr sz="1800"/>
            </a:pPr>
            <a:r>
              <a:rPr lang="zh-CN" altLang="en-US" sz="2665" b="0" kern="0" dirty="0" smtClean="0">
                <a:solidFill>
                  <a:schemeClr val="bg1"/>
                </a:solidFill>
                <a:latin typeface="Arial" panose="020B0604020202020204"/>
                <a:ea typeface="Arial" panose="020B0604020202020204"/>
                <a:cs typeface="Arial" panose="020B0604020202020204"/>
                <a:sym typeface="Arial" panose="020B0604020202020204"/>
              </a:rPr>
              <a:t>此处请添加您的标题</a:t>
            </a:r>
            <a:endParaRPr sz="2665" b="0" kern="0"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6" name="直接连接符 5"/>
          <p:cNvCxnSpPr/>
          <p:nvPr userDrawn="1"/>
        </p:nvCxnSpPr>
        <p:spPr>
          <a:xfrm>
            <a:off x="5621867" y="690880"/>
            <a:ext cx="988907" cy="0"/>
          </a:xfrm>
          <a:prstGeom prst="line">
            <a:avLst/>
          </a:prstGeom>
          <a:noFill/>
          <a:ln w="12700" cap="flat">
            <a:solidFill>
              <a:schemeClr val="bg1"/>
            </a:solidFill>
            <a:prstDash val="solid"/>
            <a:miter lim="400000"/>
          </a:ln>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10.bin"/><Relationship Id="rId3" Type="http://schemas.openxmlformats.org/officeDocument/2006/relationships/image" Target="../media/image25.wmf"/><Relationship Id="rId2" Type="http://schemas.openxmlformats.org/officeDocument/2006/relationships/oleObject" Target="../embeddings/oleObject9.bin"/><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8.wmf"/><Relationship Id="rId2" Type="http://schemas.openxmlformats.org/officeDocument/2006/relationships/oleObject" Target="../embeddings/oleObject11.bin"/><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0.png"/><Relationship Id="rId6" Type="http://schemas.microsoft.com/office/2007/relationships/media" Target="file:///C:\Users\xiaweiguang\Desktop\&#26080;&#20154;&#26426;&#23460;&#20869;GPS&#23450;&#20301;&#31995;&#32479;\cd902b8ecb2fa63fa6a6547fdfa8b5bf.mp4" TargetMode="External"/><Relationship Id="rId5" Type="http://schemas.openxmlformats.org/officeDocument/2006/relationships/video" Target="file:///C:\Users\xiaweiguang\Desktop\&#26080;&#20154;&#26426;&#23460;&#20869;GPS&#23450;&#20301;&#31995;&#32479;\cd902b8ecb2fa63fa6a6547fdfa8b5bf.mp4" TargetMode="External"/><Relationship Id="rId4" Type="http://schemas.openxmlformats.org/officeDocument/2006/relationships/image" Target="../media/image29.png"/><Relationship Id="rId3" Type="http://schemas.microsoft.com/office/2007/relationships/media" Target="file:///C:\Users\xiaweiguang\Desktop\&#26080;&#20154;&#26426;&#23460;&#20869;GPS&#23450;&#20301;&#31995;&#32479;\49f16d620066ee3db47adb46fffd2b8b.mp4" TargetMode="External"/><Relationship Id="rId2" Type="http://schemas.openxmlformats.org/officeDocument/2006/relationships/video" Target="file:///C:\Users\xiaweiguang\Desktop\&#26080;&#20154;&#26426;&#23460;&#20869;GPS&#23450;&#20301;&#31995;&#32479;\49f16d620066ee3db47adb46fffd2b8b.mp4" TargetMode="Externa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GIF"/><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12.wmf"/><Relationship Id="rId7" Type="http://schemas.openxmlformats.org/officeDocument/2006/relationships/oleObject" Target="../embeddings/oleObject3.bin"/><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image" Target="../media/image9.wmf"/><Relationship Id="rId2" Type="http://schemas.openxmlformats.org/officeDocument/2006/relationships/oleObject" Target="../embeddings/oleObject1.bin"/><Relationship Id="rId16" Type="http://schemas.openxmlformats.org/officeDocument/2006/relationships/vmlDrawing" Target="../drawings/vmlDrawing1.vml"/><Relationship Id="rId15" Type="http://schemas.openxmlformats.org/officeDocument/2006/relationships/slideLayout" Target="../slideLayouts/slideLayout2.xml"/><Relationship Id="rId14" Type="http://schemas.openxmlformats.org/officeDocument/2006/relationships/image" Target="../media/image15.wmf"/><Relationship Id="rId13" Type="http://schemas.openxmlformats.org/officeDocument/2006/relationships/oleObject" Target="../embeddings/oleObject6.bin"/><Relationship Id="rId12" Type="http://schemas.openxmlformats.org/officeDocument/2006/relationships/image" Target="../media/image14.wmf"/><Relationship Id="rId11" Type="http://schemas.openxmlformats.org/officeDocument/2006/relationships/oleObject" Target="../embeddings/oleObject5.bin"/><Relationship Id="rId10" Type="http://schemas.openxmlformats.org/officeDocument/2006/relationships/image" Target="../media/image13.wmf"/><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png"/><Relationship Id="rId3" Type="http://schemas.openxmlformats.org/officeDocument/2006/relationships/image" Target="../media/image16.wmf"/><Relationship Id="rId2" Type="http://schemas.openxmlformats.org/officeDocument/2006/relationships/oleObject" Target="../embeddings/oleObject7.bin"/><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1" name="PA_矩形 29"/>
          <p:cNvSpPr/>
          <p:nvPr>
            <p:custDataLst>
              <p:tags r:id="rId2"/>
            </p:custDataLst>
          </p:nvPr>
        </p:nvSpPr>
        <p:spPr>
          <a:xfrm>
            <a:off x="3319145" y="2503170"/>
            <a:ext cx="6208395" cy="2284095"/>
          </a:xfrm>
          <a:prstGeom prst="rect">
            <a:avLst/>
          </a:prstGeom>
          <a:ln>
            <a:noFill/>
          </a:ln>
        </p:spPr>
        <p:txBody>
          <a:bodyPr wrap="square" lIns="68580" tIns="34290" rIns="68580" bIns="34290">
            <a:spAutoFit/>
          </a:bodyPr>
          <a:p>
            <a:pPr algn="ctr"/>
            <a:r>
              <a:rPr lang="zh-CN" sz="4000" b="1" dirty="0">
                <a:solidFill>
                  <a:schemeClr val="tx1"/>
                </a:solidFill>
                <a:latin typeface="楷体" panose="02010609060101010101" charset="-122"/>
                <a:ea typeface="楷体" panose="02010609060101010101" charset="-122"/>
                <a:cs typeface="Open Sans" panose="020B0606030504020204" pitchFamily="34" charset="0"/>
              </a:rPr>
              <a:t>无人机室内</a:t>
            </a:r>
            <a:r>
              <a:rPr lang="en-US" altLang="zh-CN" sz="4000" b="1" dirty="0">
                <a:solidFill>
                  <a:schemeClr val="tx1"/>
                </a:solidFill>
                <a:latin typeface="楷体" panose="02010609060101010101" charset="-122"/>
                <a:ea typeface="楷体" panose="02010609060101010101" charset="-122"/>
                <a:cs typeface="Open Sans" panose="020B0606030504020204" pitchFamily="34" charset="0"/>
              </a:rPr>
              <a:t>GPS</a:t>
            </a:r>
            <a:r>
              <a:rPr lang="zh-CN" altLang="en-US" sz="4000" b="1" dirty="0">
                <a:solidFill>
                  <a:schemeClr val="tx1"/>
                </a:solidFill>
                <a:latin typeface="楷体" panose="02010609060101010101" charset="-122"/>
                <a:ea typeface="楷体" panose="02010609060101010101" charset="-122"/>
                <a:cs typeface="Open Sans" panose="020B0606030504020204" pitchFamily="34" charset="0"/>
              </a:rPr>
              <a:t>定位系统</a:t>
            </a:r>
            <a:endParaRPr lang="zh-CN" altLang="en-US" sz="4000" b="1" dirty="0">
              <a:solidFill>
                <a:schemeClr val="tx1"/>
              </a:solidFill>
              <a:latin typeface="楷体" panose="02010609060101010101" charset="-122"/>
              <a:ea typeface="楷体" panose="02010609060101010101" charset="-122"/>
              <a:cs typeface="Open Sans" panose="020B0606030504020204" pitchFamily="34" charset="0"/>
            </a:endParaRPr>
          </a:p>
          <a:p>
            <a:pPr algn="ctr"/>
            <a:endParaRPr lang="zh-CN" altLang="en-US" sz="4000" b="1" dirty="0">
              <a:solidFill>
                <a:schemeClr val="tx1"/>
              </a:solidFill>
              <a:latin typeface="楷体" panose="02010609060101010101" charset="-122"/>
              <a:ea typeface="楷体" panose="02010609060101010101" charset="-122"/>
              <a:cs typeface="Open Sans" panose="020B0606030504020204" pitchFamily="34" charset="0"/>
            </a:endParaRPr>
          </a:p>
          <a:p>
            <a:pPr algn="ctr"/>
            <a:endParaRPr lang="zh-CN" altLang="en-US" sz="4000" b="1" dirty="0">
              <a:solidFill>
                <a:schemeClr val="tx1"/>
              </a:solidFill>
              <a:latin typeface="楷体" panose="02010609060101010101" charset="-122"/>
              <a:ea typeface="楷体" panose="02010609060101010101" charset="-122"/>
              <a:cs typeface="Open Sans" panose="020B0606030504020204" pitchFamily="34" charset="0"/>
            </a:endParaRPr>
          </a:p>
          <a:p>
            <a:pPr algn="ctr"/>
            <a:r>
              <a:rPr lang="en-US" altLang="zh-CN" sz="2400" b="1" dirty="0">
                <a:solidFill>
                  <a:schemeClr val="tx1"/>
                </a:solidFill>
                <a:latin typeface="楷体" panose="02010609060101010101" charset="-122"/>
                <a:ea typeface="楷体" panose="02010609060101010101" charset="-122"/>
                <a:cs typeface="Open Sans" panose="020B0606030504020204" pitchFamily="34" charset="0"/>
              </a:rPr>
              <a:t>                            </a:t>
            </a:r>
            <a:r>
              <a:rPr lang="en-US" altLang="zh-CN" b="1" dirty="0">
                <a:solidFill>
                  <a:schemeClr val="tx1"/>
                </a:solidFill>
                <a:latin typeface="楷体" panose="02010609060101010101" charset="-122"/>
                <a:ea typeface="楷体" panose="02010609060101010101" charset="-122"/>
                <a:cs typeface="Open Sans" panose="020B0606030504020204" pitchFamily="34" charset="0"/>
              </a:rPr>
              <a:t>--</a:t>
            </a:r>
            <a:r>
              <a:rPr lang="zh-CN" altLang="en-US" b="1" dirty="0">
                <a:solidFill>
                  <a:schemeClr val="tx1"/>
                </a:solidFill>
                <a:latin typeface="楷体" panose="02010609060101010101" charset="-122"/>
                <a:ea typeface="楷体" panose="02010609060101010101" charset="-122"/>
                <a:cs typeface="Open Sans" panose="020B0606030504020204" pitchFamily="34" charset="0"/>
              </a:rPr>
              <a:t>夏伟光</a:t>
            </a:r>
            <a:endParaRPr lang="zh-CN" altLang="en-US" b="1" dirty="0">
              <a:solidFill>
                <a:schemeClr val="tx1"/>
              </a:solidFill>
              <a:latin typeface="楷体" panose="02010609060101010101" charset="-122"/>
              <a:ea typeface="楷体" panose="02010609060101010101" charset="-122"/>
              <a:cs typeface="Open Sans" panose="020B0606030504020204" pitchFamily="34" charset="0"/>
            </a:endParaRPr>
          </a:p>
        </p:txBody>
      </p:sp>
      <p:pic>
        <p:nvPicPr>
          <p:cNvPr id="17" name="图片 16" descr="logo[1]"/>
          <p:cNvPicPr>
            <a:picLocks noChangeAspect="1"/>
          </p:cNvPicPr>
          <p:nvPr/>
        </p:nvPicPr>
        <p:blipFill>
          <a:blip r:embed="rId3"/>
          <a:stretch>
            <a:fillRect/>
          </a:stretch>
        </p:blipFill>
        <p:spPr>
          <a:xfrm>
            <a:off x="9497060" y="6218555"/>
            <a:ext cx="2674620" cy="6178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357880" y="517525"/>
            <a:ext cx="5476240" cy="583565"/>
          </a:xfrm>
          <a:prstGeom prst="rect">
            <a:avLst/>
          </a:prstGeom>
          <a:noFill/>
        </p:spPr>
        <p:txBody>
          <a:bodyPr wrap="none" rtlCol="0" anchor="t">
            <a:spAutoFit/>
          </a:bodyPr>
          <a:p>
            <a:r>
              <a:rPr lang="zh-CN" altLang="en-US" sz="3200" b="1" dirty="0">
                <a:solidFill>
                  <a:srgbClr val="FFFF00"/>
                </a:solidFill>
                <a:uFillTx/>
                <a:latin typeface="微软雅黑" panose="020B0503020204020204" charset="-122"/>
                <a:ea typeface="微软雅黑" panose="020B0503020204020204" charset="-122"/>
                <a:sym typeface="+mn-ea"/>
              </a:rPr>
              <a:t>二、无人机室内</a:t>
            </a:r>
            <a:r>
              <a:rPr lang="en-US" altLang="zh-CN" sz="3200" b="1" dirty="0">
                <a:solidFill>
                  <a:srgbClr val="FFFF00"/>
                </a:solidFill>
                <a:uFillTx/>
                <a:latin typeface="微软雅黑" panose="020B0503020204020204" charset="-122"/>
                <a:ea typeface="微软雅黑" panose="020B0503020204020204" charset="-122"/>
                <a:sym typeface="+mn-ea"/>
              </a:rPr>
              <a:t>GPS</a:t>
            </a:r>
            <a:r>
              <a:rPr lang="zh-CN" altLang="en-US" sz="3200" b="1" dirty="0">
                <a:solidFill>
                  <a:srgbClr val="FFFF00"/>
                </a:solidFill>
                <a:uFillTx/>
                <a:latin typeface="微软雅黑" panose="020B0503020204020204" charset="-122"/>
                <a:ea typeface="微软雅黑" panose="020B0503020204020204" charset="-122"/>
                <a:sym typeface="+mn-ea"/>
              </a:rPr>
              <a:t>定位系统</a:t>
            </a:r>
            <a:endParaRPr lang="zh-CN" altLang="en-US" sz="3200" b="1" dirty="0">
              <a:solidFill>
                <a:srgbClr val="FFFF00"/>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1523365" y="1762125"/>
            <a:ext cx="8686800" cy="368300"/>
          </a:xfrm>
          <a:prstGeom prst="rect">
            <a:avLst/>
          </a:prstGeom>
          <a:noFill/>
        </p:spPr>
        <p:txBody>
          <a:bodyPr wrap="square" rtlCol="0">
            <a:spAutoFit/>
          </a:bodyPr>
          <a:p>
            <a:r>
              <a:rPr lang="zh-CN" altLang="en-US" b="1">
                <a:solidFill>
                  <a:schemeClr val="tx1"/>
                </a:solidFill>
              </a:rPr>
              <a:t>主要包括三个部分：视觉系统；控制计算机；</a:t>
            </a:r>
            <a:r>
              <a:rPr lang="en-US" altLang="zh-CN" b="1">
                <a:solidFill>
                  <a:schemeClr val="tx1"/>
                </a:solidFill>
              </a:rPr>
              <a:t>GPS</a:t>
            </a:r>
            <a:r>
              <a:rPr lang="zh-CN" altLang="en-US" b="1">
                <a:solidFill>
                  <a:schemeClr val="tx1"/>
                </a:solidFill>
              </a:rPr>
              <a:t>信号发生器；</a:t>
            </a:r>
            <a:endParaRPr lang="zh-CN" altLang="en-US" b="1">
              <a:solidFill>
                <a:schemeClr val="tx1"/>
              </a:solidFill>
            </a:endParaRPr>
          </a:p>
        </p:txBody>
      </p:sp>
      <p:pic>
        <p:nvPicPr>
          <p:cNvPr id="5" name="图片 4" descr="1"/>
          <p:cNvPicPr>
            <a:picLocks noChangeAspect="1"/>
          </p:cNvPicPr>
          <p:nvPr/>
        </p:nvPicPr>
        <p:blipFill>
          <a:blip r:embed="rId2"/>
          <a:stretch>
            <a:fillRect/>
          </a:stretch>
        </p:blipFill>
        <p:spPr>
          <a:xfrm>
            <a:off x="1522095" y="2130425"/>
            <a:ext cx="9147810" cy="4326255"/>
          </a:xfrm>
          <a:prstGeom prst="rect">
            <a:avLst/>
          </a:prstGeom>
        </p:spPr>
      </p:pic>
      <p:sp>
        <p:nvSpPr>
          <p:cNvPr id="4" name="文本框 3"/>
          <p:cNvSpPr txBox="1"/>
          <p:nvPr/>
        </p:nvSpPr>
        <p:spPr>
          <a:xfrm>
            <a:off x="8834120" y="5774055"/>
            <a:ext cx="1290955" cy="368300"/>
          </a:xfrm>
          <a:prstGeom prst="rect">
            <a:avLst/>
          </a:prstGeom>
          <a:noFill/>
        </p:spPr>
        <p:txBody>
          <a:bodyPr wrap="square" rtlCol="0">
            <a:spAutoFit/>
          </a:bodyPr>
          <a:p>
            <a:pPr algn="ctr"/>
            <a:r>
              <a:rPr lang="en-US" altLang="zh-CN"/>
              <a:t>FPGA</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9"/>
          <p:cNvPicPr>
            <a:picLocks noChangeAspect="1" noChangeArrowheads="1"/>
          </p:cNvPicPr>
          <p:nvPr/>
        </p:nvPicPr>
        <p:blipFill>
          <a:blip r:embed="rId1" cstate="print"/>
          <a:srcRect/>
          <a:stretch>
            <a:fillRect/>
          </a:stretch>
        </p:blipFill>
        <p:spPr>
          <a:xfrm>
            <a:off x="-99060" y="-62230"/>
            <a:ext cx="12390120" cy="698119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 name="图片 31"/>
          <p:cNvPicPr>
            <a:picLocks noChangeAspect="1" noChangeArrowheads="1"/>
          </p:cNvPicPr>
          <p:nvPr/>
        </p:nvPicPr>
        <p:blipFill>
          <a:blip r:embed="rId1"/>
          <a:srcRect/>
          <a:stretch>
            <a:fillRect/>
          </a:stretch>
        </p:blipFill>
        <p:spPr>
          <a:xfrm>
            <a:off x="-635" y="-16510"/>
            <a:ext cx="12223750" cy="7065010"/>
          </a:xfrm>
          <a:prstGeom prst="rect">
            <a:avLst/>
          </a:prstGeom>
          <a:noFill/>
          <a:ln w="9525">
            <a:noFill/>
            <a:miter lim="800000"/>
            <a:headEnd/>
            <a:tailEnd/>
          </a:ln>
        </p:spPr>
      </p:pic>
      <p:sp>
        <p:nvSpPr>
          <p:cNvPr id="2" name="文本框 1"/>
          <p:cNvSpPr txBox="1"/>
          <p:nvPr/>
        </p:nvSpPr>
        <p:spPr>
          <a:xfrm>
            <a:off x="5829935" y="4383405"/>
            <a:ext cx="2180590" cy="460375"/>
          </a:xfrm>
          <a:prstGeom prst="rect">
            <a:avLst/>
          </a:prstGeom>
          <a:noFill/>
        </p:spPr>
        <p:txBody>
          <a:bodyPr wrap="square" rtlCol="0">
            <a:spAutoFit/>
          </a:bodyPr>
          <a:p>
            <a:r>
              <a:rPr lang="zh-CN" altLang="en-US" sz="2400" b="1">
                <a:solidFill>
                  <a:srgbClr val="FF0000"/>
                </a:solidFill>
              </a:rPr>
              <a:t>队列</a:t>
            </a:r>
            <a:endParaRPr lang="zh-CN" altLang="en-US" sz="2400"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 name="图片 42" descr="C:\Users\UAV\Desktop\新建文件夹\11.png"/>
          <p:cNvPicPr>
            <a:picLocks noChangeAspect="1" noChangeArrowheads="1"/>
          </p:cNvPicPr>
          <p:nvPr/>
        </p:nvPicPr>
        <p:blipFill>
          <a:blip r:embed="rId1" cstate="print"/>
          <a:srcRect/>
          <a:stretch>
            <a:fillRect/>
          </a:stretch>
        </p:blipFill>
        <p:spPr>
          <a:xfrm>
            <a:off x="-15875" y="-20955"/>
            <a:ext cx="12238355" cy="68865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4231640" y="405765"/>
            <a:ext cx="3302000" cy="645160"/>
          </a:xfrm>
          <a:prstGeom prst="rect">
            <a:avLst/>
          </a:prstGeom>
          <a:noFill/>
        </p:spPr>
        <p:txBody>
          <a:bodyPr wrap="square" rtlCol="0">
            <a:spAutoFit/>
          </a:bodyPr>
          <a:p>
            <a:r>
              <a:rPr lang="zh-CN" altLang="en-US" sz="3600" b="1">
                <a:solidFill>
                  <a:srgbClr val="FFFF00"/>
                </a:solidFill>
              </a:rPr>
              <a:t>三、技术难点</a:t>
            </a:r>
            <a:endParaRPr lang="zh-CN" altLang="en-US" sz="3600" b="1">
              <a:solidFill>
                <a:srgbClr val="FFFF00"/>
              </a:solidFill>
            </a:endParaRPr>
          </a:p>
        </p:txBody>
      </p:sp>
      <p:sp>
        <p:nvSpPr>
          <p:cNvPr id="3" name="文本框 2"/>
          <p:cNvSpPr txBox="1"/>
          <p:nvPr/>
        </p:nvSpPr>
        <p:spPr>
          <a:xfrm>
            <a:off x="731520" y="1198880"/>
            <a:ext cx="10302240" cy="5569585"/>
          </a:xfrm>
          <a:prstGeom prst="rect">
            <a:avLst/>
          </a:prstGeom>
          <a:noFill/>
        </p:spPr>
        <p:txBody>
          <a:bodyPr wrap="square" rtlCol="0">
            <a:spAutoFit/>
          </a:bodyPr>
          <a:p>
            <a:r>
              <a:rPr lang="en-US" altLang="zh-CN" sz="3200" b="1">
                <a:solidFill>
                  <a:srgbClr val="FFFF00"/>
                </a:solidFill>
              </a:rPr>
              <a:t>1.</a:t>
            </a:r>
            <a:r>
              <a:rPr lang="zh-CN" altLang="en-US" sz="3200" b="1">
                <a:solidFill>
                  <a:srgbClr val="FFFF00"/>
                </a:solidFill>
              </a:rPr>
              <a:t>通讯的可靠性和实时性问题：（多系统时钟同步）</a:t>
            </a:r>
            <a:endParaRPr lang="zh-CN" altLang="en-US" sz="3200" b="1">
              <a:solidFill>
                <a:srgbClr val="FFFF00"/>
              </a:solidFill>
            </a:endParaRPr>
          </a:p>
          <a:p>
            <a:endParaRPr lang="en-US" altLang="zh-CN" sz="2400"/>
          </a:p>
          <a:p>
            <a:r>
              <a:rPr lang="en-US" altLang="zh-CN" sz="2400"/>
              <a:t>GPS</a:t>
            </a:r>
            <a:r>
              <a:rPr lang="zh-CN" altLang="en-US" sz="2400"/>
              <a:t>发生器采用</a:t>
            </a:r>
            <a:r>
              <a:rPr lang="en-US" altLang="zh-CN" sz="2400"/>
              <a:t>TCP/IP</a:t>
            </a:r>
            <a:r>
              <a:rPr lang="zh-CN" altLang="en-US" sz="2400"/>
              <a:t>协议，保证了数据传输的可靠性，却降低了数据传输的速度。而且</a:t>
            </a:r>
            <a:r>
              <a:rPr lang="en-US" altLang="zh-CN" sz="2400"/>
              <a:t>1s</a:t>
            </a:r>
            <a:r>
              <a:rPr lang="zh-CN" altLang="en-US" sz="2400"/>
              <a:t>中发送</a:t>
            </a:r>
            <a:r>
              <a:rPr lang="en-US" altLang="zh-CN" sz="2400"/>
              <a:t>100</a:t>
            </a:r>
            <a:r>
              <a:rPr lang="zh-CN" altLang="en-US" sz="2400"/>
              <a:t>包数据，这</a:t>
            </a:r>
            <a:r>
              <a:rPr lang="en-US" altLang="zh-CN" sz="2400"/>
              <a:t>100</a:t>
            </a:r>
            <a:r>
              <a:rPr lang="zh-CN" altLang="en-US" sz="2400"/>
              <a:t>包数据不能存在</a:t>
            </a:r>
            <a:r>
              <a:rPr lang="zh-CN" altLang="en-US" sz="2400" b="1">
                <a:solidFill>
                  <a:srgbClr val="FF0000"/>
                </a:solidFill>
              </a:rPr>
              <a:t>跨秒</a:t>
            </a:r>
            <a:r>
              <a:rPr lang="zh-CN" altLang="en-US" sz="2400"/>
              <a:t>的问题。</a:t>
            </a:r>
            <a:endParaRPr lang="zh-CN" altLang="en-US" sz="2400"/>
          </a:p>
          <a:p>
            <a:endParaRPr lang="zh-CN" altLang="en-US" sz="2400"/>
          </a:p>
          <a:p>
            <a:r>
              <a:rPr lang="zh-CN" altLang="en-US" sz="2400"/>
              <a:t>第一种方式，缓存</a:t>
            </a:r>
            <a:r>
              <a:rPr lang="en-US" altLang="zh-CN" sz="2400"/>
              <a:t>100</a:t>
            </a:r>
            <a:r>
              <a:rPr lang="zh-CN" altLang="en-US" sz="2400"/>
              <a:t>包，采用定时器</a:t>
            </a:r>
            <a:r>
              <a:rPr lang="en-US" altLang="zh-CN" sz="2400"/>
              <a:t>1s</a:t>
            </a:r>
            <a:r>
              <a:rPr lang="zh-CN" altLang="en-US" sz="2400"/>
              <a:t>发送。</a:t>
            </a:r>
            <a:endParaRPr lang="zh-CN" altLang="en-US" sz="2400"/>
          </a:p>
          <a:p>
            <a:r>
              <a:rPr lang="zh-CN" altLang="en-US" sz="2400"/>
              <a:t>缺点：缓存数据导致</a:t>
            </a:r>
            <a:r>
              <a:rPr lang="en-US" altLang="zh-CN" sz="2400"/>
              <a:t>1s</a:t>
            </a:r>
            <a:r>
              <a:rPr lang="zh-CN" altLang="en-US" sz="2400"/>
              <a:t>延时；</a:t>
            </a:r>
            <a:r>
              <a:rPr lang="en-US" altLang="zh-CN" sz="2400"/>
              <a:t>Windows</a:t>
            </a:r>
            <a:r>
              <a:rPr lang="zh-CN" altLang="en-US" sz="2400"/>
              <a:t>是非实时性操作系统，</a:t>
            </a:r>
            <a:r>
              <a:rPr lang="en-US" altLang="zh-CN" sz="2400"/>
              <a:t>1s</a:t>
            </a:r>
            <a:r>
              <a:rPr lang="zh-CN" altLang="en-US" sz="2400"/>
              <a:t>定时误差在</a:t>
            </a:r>
            <a:r>
              <a:rPr lang="en-US" altLang="zh-CN" sz="2400"/>
              <a:t>15ms</a:t>
            </a:r>
            <a:r>
              <a:rPr lang="zh-CN" altLang="en-US" sz="2400"/>
              <a:t>上下，长时间的误差累积导致整个系统停止运行。</a:t>
            </a:r>
            <a:endParaRPr lang="zh-CN" altLang="en-US" sz="2400"/>
          </a:p>
          <a:p>
            <a:endParaRPr lang="zh-CN" altLang="en-US" sz="2400"/>
          </a:p>
          <a:p>
            <a:r>
              <a:rPr lang="zh-CN" altLang="en-US" sz="2400"/>
              <a:t>第二种方式，精确</a:t>
            </a:r>
            <a:r>
              <a:rPr lang="en-US" altLang="zh-CN" sz="2400"/>
              <a:t>10ms</a:t>
            </a:r>
            <a:r>
              <a:rPr lang="zh-CN" altLang="en-US" sz="2400"/>
              <a:t>发送，但消耗</a:t>
            </a:r>
            <a:r>
              <a:rPr lang="en-US" altLang="zh-CN" sz="2400"/>
              <a:t>CPU</a:t>
            </a:r>
            <a:r>
              <a:rPr lang="zh-CN" altLang="en-US" sz="2400"/>
              <a:t>过大，造成进程调度拥堵。</a:t>
            </a:r>
            <a:endParaRPr lang="zh-CN" altLang="en-US" sz="2400"/>
          </a:p>
          <a:p>
            <a:r>
              <a:rPr lang="zh-CN" altLang="en-US" sz="2400"/>
              <a:t>缺点：数据发送线程阻塞了数据接收线程，导致数据无法及时更新。</a:t>
            </a:r>
            <a:endParaRPr lang="zh-CN" altLang="en-US" sz="2400"/>
          </a:p>
          <a:p>
            <a:endParaRPr lang="zh-CN" altLang="en-US" sz="2400"/>
          </a:p>
          <a:p>
            <a:r>
              <a:rPr lang="zh-CN" altLang="en-US" sz="2400"/>
              <a:t>第三种方式，应答交互式发送</a:t>
            </a:r>
            <a:r>
              <a:rPr lang="en-US" altLang="zh-CN" sz="2400"/>
              <a:t>,</a:t>
            </a:r>
            <a:r>
              <a:rPr lang="zh-CN" altLang="en-US" sz="2400"/>
              <a:t>根据</a:t>
            </a:r>
            <a:r>
              <a:rPr lang="en-US" altLang="zh-CN" sz="2400"/>
              <a:t>FPGA</a:t>
            </a:r>
            <a:r>
              <a:rPr lang="zh-CN" altLang="en-US" sz="2400"/>
              <a:t>发送的应答指令发送数据。</a:t>
            </a:r>
            <a:endParaRPr lang="zh-CN" altLang="en-US" sz="2400"/>
          </a:p>
          <a:p>
            <a:endParaRPr lang="zh-CN" altLang="en-US"/>
          </a:p>
          <a:p>
            <a:endParaRPr lang="en-US" altLang="zh-CN"/>
          </a:p>
        </p:txBody>
      </p:sp>
      <p:pic>
        <p:nvPicPr>
          <p:cNvPr id="5" name="图片 4" descr="4"/>
          <p:cNvPicPr>
            <a:picLocks noChangeAspect="1"/>
          </p:cNvPicPr>
          <p:nvPr/>
        </p:nvPicPr>
        <p:blipFill>
          <a:blip r:embed="rId2"/>
          <a:stretch>
            <a:fillRect/>
          </a:stretch>
        </p:blipFill>
        <p:spPr>
          <a:xfrm>
            <a:off x="7152640" y="405765"/>
            <a:ext cx="4975860" cy="157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08305" y="-227965"/>
            <a:ext cx="13009245" cy="7314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68680" y="769620"/>
            <a:ext cx="10332720" cy="2738120"/>
          </a:xfrm>
          <a:prstGeom prst="rect">
            <a:avLst/>
          </a:prstGeom>
          <a:noFill/>
        </p:spPr>
        <p:txBody>
          <a:bodyPr wrap="square" rtlCol="0">
            <a:spAutoFit/>
          </a:bodyPr>
          <a:p>
            <a:r>
              <a:rPr lang="en-US" altLang="zh-CN" sz="3200" b="1">
                <a:solidFill>
                  <a:srgbClr val="FFFF00"/>
                </a:solidFill>
                <a:sym typeface="+mn-ea"/>
              </a:rPr>
              <a:t>2.</a:t>
            </a:r>
            <a:r>
              <a:rPr lang="zh-CN" altLang="en-US" sz="3200" b="1">
                <a:solidFill>
                  <a:srgbClr val="FFFF00"/>
                </a:solidFill>
                <a:sym typeface="+mn-ea"/>
              </a:rPr>
              <a:t>坐标变换：</a:t>
            </a:r>
            <a:endParaRPr lang="zh-CN" altLang="en-US" sz="3200" b="1">
              <a:solidFill>
                <a:srgbClr val="FFFF00"/>
              </a:solidFill>
              <a:sym typeface="+mn-ea"/>
            </a:endParaRPr>
          </a:p>
          <a:p>
            <a:endParaRPr lang="zh-CN" altLang="en-US" sz="3200" b="1">
              <a:solidFill>
                <a:srgbClr val="FFFF00"/>
              </a:solidFill>
              <a:sym typeface="+mn-ea"/>
            </a:endParaRPr>
          </a:p>
          <a:p>
            <a:r>
              <a:rPr lang="zh-CN" altLang="en-US">
                <a:sym typeface="+mn-ea"/>
              </a:rPr>
              <a:t>视觉系统采集的是无人机在室内的位置，坐标系是依据摄像头和标定杆建立的。而</a:t>
            </a:r>
            <a:r>
              <a:rPr lang="en-US" altLang="zh-CN">
                <a:sym typeface="+mn-ea"/>
              </a:rPr>
              <a:t>GPS</a:t>
            </a:r>
            <a:r>
              <a:rPr lang="zh-CN" altLang="en-US">
                <a:sym typeface="+mn-ea"/>
              </a:rPr>
              <a:t>信号发生器所需要的是地心地固坐标系（</a:t>
            </a:r>
            <a:r>
              <a:rPr lang="en-US" altLang="zh-CN">
                <a:sym typeface="+mn-ea"/>
              </a:rPr>
              <a:t>ECEF</a:t>
            </a:r>
            <a:r>
              <a:rPr lang="zh-CN" altLang="en-US">
                <a:sym typeface="+mn-ea"/>
              </a:rPr>
              <a:t>）下的位置，两者没有物理上的联系，无法直接进行坐标变换。</a:t>
            </a:r>
            <a:endParaRPr lang="zh-CN" altLang="en-US">
              <a:sym typeface="+mn-ea"/>
            </a:endParaRPr>
          </a:p>
          <a:p>
            <a:endParaRPr lang="zh-CN" altLang="en-US">
              <a:sym typeface="+mn-ea"/>
            </a:endParaRPr>
          </a:p>
          <a:p>
            <a:r>
              <a:rPr lang="zh-CN" altLang="en-US"/>
              <a:t>任取一点经纬高（</a:t>
            </a:r>
            <a:r>
              <a:rPr lang="en-US" altLang="zh-CN"/>
              <a:t>116</a:t>
            </a:r>
            <a:r>
              <a:rPr lang="zh-CN" altLang="en-US"/>
              <a:t>°</a:t>
            </a:r>
            <a:r>
              <a:rPr lang="en-US" altLang="zh-CN">
                <a:sym typeface="+mn-ea"/>
              </a:rPr>
              <a:t>E</a:t>
            </a:r>
            <a:r>
              <a:rPr lang="zh-CN" altLang="en-US"/>
              <a:t>，</a:t>
            </a:r>
            <a:r>
              <a:rPr lang="en-US" altLang="zh-CN"/>
              <a:t>40</a:t>
            </a:r>
            <a:r>
              <a:rPr lang="zh-CN" altLang="en-US"/>
              <a:t>°</a:t>
            </a:r>
            <a:r>
              <a:rPr lang="en-US" altLang="zh-CN">
                <a:sym typeface="+mn-ea"/>
              </a:rPr>
              <a:t>N</a:t>
            </a:r>
            <a:r>
              <a:rPr lang="zh-CN" altLang="en-US"/>
              <a:t>，</a:t>
            </a:r>
            <a:r>
              <a:rPr lang="en-US" altLang="zh-CN"/>
              <a:t>0</a:t>
            </a:r>
            <a:r>
              <a:rPr lang="en-US" altLang="zh-CN">
                <a:sym typeface="+mn-ea"/>
              </a:rPr>
              <a:t>H</a:t>
            </a:r>
            <a:r>
              <a:rPr lang="zh-CN" altLang="en-US"/>
              <a:t>）作为视觉坐标系的原点，当无人机移动时，偏移量和方向都可以由视觉系统得到。这就将问题转化为</a:t>
            </a:r>
            <a:r>
              <a:rPr lang="zh-CN" altLang="en-US" b="1">
                <a:solidFill>
                  <a:srgbClr val="FF0000"/>
                </a:solidFill>
                <a:sym typeface="+mn-ea"/>
              </a:rPr>
              <a:t>已知一点的经纬高和偏移量（方向已经包含在内），求另一点的经纬高</a:t>
            </a:r>
            <a:r>
              <a:rPr lang="zh-CN" altLang="en-US">
                <a:sym typeface="+mn-ea"/>
              </a:rPr>
              <a:t>。</a:t>
            </a:r>
            <a:endParaRPr lang="zh-CN" altLang="en-US"/>
          </a:p>
        </p:txBody>
      </p:sp>
      <p:sp>
        <p:nvSpPr>
          <p:cNvPr id="6" name="文本框 5"/>
          <p:cNvSpPr txBox="1"/>
          <p:nvPr/>
        </p:nvSpPr>
        <p:spPr>
          <a:xfrm>
            <a:off x="396240" y="3603625"/>
            <a:ext cx="7924800" cy="2861310"/>
          </a:xfrm>
          <a:prstGeom prst="rect">
            <a:avLst/>
          </a:prstGeom>
          <a:noFill/>
        </p:spPr>
        <p:txBody>
          <a:bodyPr wrap="square" rtlCol="0">
            <a:spAutoFit/>
          </a:bodyPr>
          <a:p>
            <a:r>
              <a:rPr lang="zh-CN" altLang="en-US"/>
              <a:t>        void CalcGlobalLocation(double posNorth, double posEast,double height)</a:t>
            </a:r>
            <a:endParaRPr lang="zh-CN" altLang="en-US"/>
          </a:p>
          <a:p>
            <a:r>
              <a:rPr lang="zh-CN" altLang="en-US"/>
              <a:t>        {</a:t>
            </a:r>
            <a:endParaRPr lang="zh-CN" altLang="en-US"/>
          </a:p>
          <a:p>
            <a:r>
              <a:rPr lang="zh-CN" altLang="en-US"/>
              <a:t>            GPS_W_F = posNorth / (double)(r1 + 0.1) + local_Lat;</a:t>
            </a:r>
            <a:endParaRPr lang="zh-CN" altLang="en-US"/>
          </a:p>
          <a:p>
            <a:r>
              <a:rPr lang="zh-CN" altLang="en-US"/>
              <a:t>            GPS_J_F = posEast / (double)(r2 + 0.1) + local_Lon;</a:t>
            </a:r>
            <a:endParaRPr lang="zh-CN" altLang="en-US"/>
          </a:p>
          <a:p>
            <a:r>
              <a:rPr lang="zh-CN" altLang="en-US"/>
              <a:t>            GPS_H_F = height;</a:t>
            </a:r>
            <a:endParaRPr lang="zh-CN" altLang="en-US"/>
          </a:p>
          <a:p>
            <a:r>
              <a:rPr lang="zh-CN" altLang="en-US"/>
              <a:t>        }</a:t>
            </a:r>
            <a:endParaRPr lang="zh-CN" altLang="en-US"/>
          </a:p>
          <a:p>
            <a:endParaRPr lang="zh-CN" altLang="en-US"/>
          </a:p>
          <a:p>
            <a:r>
              <a:rPr lang="zh-CN" altLang="en-US"/>
              <a:t>        </a:t>
            </a:r>
            <a:r>
              <a:rPr lang="en-US" altLang="zh-CN"/>
              <a:t>GPS_W_F</a:t>
            </a:r>
            <a:r>
              <a:rPr lang="zh-CN" altLang="en-US"/>
              <a:t>：纬度                    </a:t>
            </a:r>
            <a:r>
              <a:rPr lang="en-US" altLang="zh-CN"/>
              <a:t>r1</a:t>
            </a:r>
            <a:r>
              <a:rPr lang="zh-CN" altLang="en-US"/>
              <a:t>和</a:t>
            </a:r>
            <a:r>
              <a:rPr lang="en-US" altLang="zh-CN"/>
              <a:t>r2</a:t>
            </a:r>
            <a:r>
              <a:rPr lang="zh-CN" altLang="en-US"/>
              <a:t>是根据当前纬度值计算出椭球                     </a:t>
            </a:r>
            <a:endParaRPr lang="zh-CN" altLang="en-US"/>
          </a:p>
          <a:p>
            <a:r>
              <a:rPr lang="zh-CN" altLang="en-US"/>
              <a:t>        </a:t>
            </a:r>
            <a:r>
              <a:rPr lang="en-US" altLang="zh-CN"/>
              <a:t>GPS_J_F</a:t>
            </a:r>
            <a:r>
              <a:rPr lang="zh-CN" altLang="en-US"/>
              <a:t>：经度                       的长短半径。</a:t>
            </a:r>
            <a:endParaRPr lang="zh-CN" altLang="en-US"/>
          </a:p>
          <a:p>
            <a:r>
              <a:rPr lang="zh-CN" altLang="en-US"/>
              <a:t>        </a:t>
            </a:r>
            <a:r>
              <a:rPr lang="en-US" altLang="zh-CN"/>
              <a:t>GPS_H_F</a:t>
            </a:r>
            <a:r>
              <a:rPr lang="zh-CN" altLang="en-US"/>
              <a:t>：高度</a:t>
            </a:r>
            <a:endParaRPr lang="zh-CN" altLang="en-US"/>
          </a:p>
        </p:txBody>
      </p:sp>
      <p:grpSp>
        <p:nvGrpSpPr>
          <p:cNvPr id="5" name="组合 4"/>
          <p:cNvGrpSpPr/>
          <p:nvPr/>
        </p:nvGrpSpPr>
        <p:grpSpPr>
          <a:xfrm>
            <a:off x="7894320" y="223520"/>
            <a:ext cx="3733800" cy="1280160"/>
            <a:chOff x="12432" y="352"/>
            <a:chExt cx="5880" cy="2016"/>
          </a:xfrm>
        </p:grpSpPr>
        <p:sp>
          <p:nvSpPr>
            <p:cNvPr id="3" name="圆角矩形标注 2"/>
            <p:cNvSpPr/>
            <p:nvPr/>
          </p:nvSpPr>
          <p:spPr>
            <a:xfrm>
              <a:off x="12432" y="352"/>
              <a:ext cx="5880" cy="201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 name="对象 -2147482614"/>
            <p:cNvGraphicFramePr>
              <a:graphicFrameLocks noChangeAspect="1"/>
            </p:cNvGraphicFramePr>
            <p:nvPr/>
          </p:nvGraphicFramePr>
          <p:xfrm>
            <a:off x="13368" y="598"/>
            <a:ext cx="3159" cy="1525"/>
          </p:xfrm>
          <a:graphic>
            <a:graphicData uri="http://schemas.openxmlformats.org/presentationml/2006/ole">
              <mc:AlternateContent xmlns:mc="http://schemas.openxmlformats.org/markup-compatibility/2006">
                <mc:Choice xmlns:v="urn:schemas-microsoft-com:vml" Requires="v">
                  <p:oleObj spid="_x0000_s3076" name="" r:id="rId2" imgW="1473200" imgH="711200" progId="Equation.KSEE3">
                    <p:embed/>
                  </p:oleObj>
                </mc:Choice>
                <mc:Fallback>
                  <p:oleObj name="" r:id="rId2" imgW="1473200" imgH="711200" progId="Equation.KSEE3">
                    <p:embed/>
                    <p:pic>
                      <p:nvPicPr>
                        <p:cNvPr id="0" name="图片 3075"/>
                        <p:cNvPicPr/>
                        <p:nvPr/>
                      </p:nvPicPr>
                      <p:blipFill>
                        <a:blip r:embed="rId3"/>
                        <a:stretch>
                          <a:fillRect/>
                        </a:stretch>
                      </p:blipFill>
                      <p:spPr>
                        <a:xfrm>
                          <a:off x="13368" y="598"/>
                          <a:ext cx="3159" cy="1525"/>
                        </a:xfrm>
                        <a:prstGeom prst="rect">
                          <a:avLst/>
                        </a:prstGeom>
                        <a:noFill/>
                        <a:ln w="38100">
                          <a:noFill/>
                          <a:miter/>
                        </a:ln>
                      </p:spPr>
                    </p:pic>
                  </p:oleObj>
                </mc:Fallback>
              </mc:AlternateContent>
            </a:graphicData>
          </a:graphic>
        </p:graphicFrame>
        <p:sp>
          <p:nvSpPr>
            <p:cNvPr id="7" name="文本框 6"/>
            <p:cNvSpPr txBox="1"/>
            <p:nvPr/>
          </p:nvSpPr>
          <p:spPr>
            <a:xfrm>
              <a:off x="16848" y="804"/>
              <a:ext cx="1104" cy="1113"/>
            </a:xfrm>
            <a:prstGeom prst="rect">
              <a:avLst/>
            </a:prstGeom>
            <a:noFill/>
          </p:spPr>
          <p:txBody>
            <a:bodyPr wrap="square" rtlCol="0">
              <a:spAutoFit/>
            </a:bodyPr>
            <a:p>
              <a:r>
                <a:rPr lang="zh-CN" altLang="en-US" sz="4000"/>
                <a:t>？</a:t>
              </a:r>
              <a:endParaRPr lang="zh-CN" altLang="en-US" sz="4000"/>
            </a:p>
          </p:txBody>
        </p:sp>
      </p:grpSp>
      <p:grpSp>
        <p:nvGrpSpPr>
          <p:cNvPr id="10" name="组合 9"/>
          <p:cNvGrpSpPr/>
          <p:nvPr/>
        </p:nvGrpSpPr>
        <p:grpSpPr>
          <a:xfrm>
            <a:off x="7665720" y="4165600"/>
            <a:ext cx="4191000" cy="1737360"/>
            <a:chOff x="5424" y="1999"/>
            <a:chExt cx="6600" cy="2736"/>
          </a:xfrm>
        </p:grpSpPr>
        <p:sp>
          <p:nvSpPr>
            <p:cNvPr id="8" name="圆角矩形标注 7"/>
            <p:cNvSpPr/>
            <p:nvPr/>
          </p:nvSpPr>
          <p:spPr>
            <a:xfrm>
              <a:off x="5424" y="1999"/>
              <a:ext cx="6600" cy="273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对象 -2147482608"/>
            <p:cNvGraphicFramePr>
              <a:graphicFrameLocks noChangeAspect="1"/>
            </p:cNvGraphicFramePr>
            <p:nvPr/>
          </p:nvGraphicFramePr>
          <p:xfrm>
            <a:off x="5986" y="2556"/>
            <a:ext cx="5477" cy="1623"/>
          </p:xfrm>
          <a:graphic>
            <a:graphicData uri="http://schemas.openxmlformats.org/presentationml/2006/ole">
              <mc:AlternateContent xmlns:mc="http://schemas.openxmlformats.org/markup-compatibility/2006">
                <mc:Choice xmlns:v="urn:schemas-microsoft-com:vml" Requires="v">
                  <p:oleObj spid="_x0000_s11" name="" r:id="rId4" imgW="2400300" imgH="711200" progId="Equation.KSEE3">
                    <p:embed/>
                  </p:oleObj>
                </mc:Choice>
                <mc:Fallback>
                  <p:oleObj name="" r:id="rId4" imgW="2400300" imgH="711200" progId="Equation.KSEE3">
                    <p:embed/>
                    <p:pic>
                      <p:nvPicPr>
                        <p:cNvPr id="0" name="图片 8"/>
                        <p:cNvPicPr/>
                        <p:nvPr/>
                      </p:nvPicPr>
                      <p:blipFill>
                        <a:blip r:embed="rId5"/>
                        <a:stretch>
                          <a:fillRect/>
                        </a:stretch>
                      </p:blipFill>
                      <p:spPr>
                        <a:xfrm>
                          <a:off x="5986" y="2556"/>
                          <a:ext cx="5477" cy="1623"/>
                        </a:xfrm>
                        <a:prstGeom prst="rect">
                          <a:avLst/>
                        </a:prstGeom>
                        <a:noFill/>
                        <a:ln w="38100">
                          <a:noFill/>
                          <a:miter/>
                        </a:ln>
                      </p:spPr>
                    </p:pic>
                  </p:oleObj>
                </mc:Fallback>
              </mc:AlternateContent>
            </a:graphicData>
          </a:graphic>
        </p:graphicFrame>
      </p:grpSp>
      <p:pic>
        <p:nvPicPr>
          <p:cNvPr id="12" name="图片 11"/>
          <p:cNvPicPr>
            <a:picLocks noChangeAspect="1"/>
          </p:cNvPicPr>
          <p:nvPr/>
        </p:nvPicPr>
        <p:blipFill>
          <a:blip r:embed="rId6"/>
          <a:stretch>
            <a:fillRect/>
          </a:stretch>
        </p:blipFill>
        <p:spPr>
          <a:xfrm>
            <a:off x="7517130" y="3603625"/>
            <a:ext cx="4488180" cy="4822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504825" y="259715"/>
            <a:ext cx="10331450" cy="1476375"/>
          </a:xfrm>
          <a:prstGeom prst="rect">
            <a:avLst/>
          </a:prstGeom>
          <a:noFill/>
        </p:spPr>
        <p:txBody>
          <a:bodyPr wrap="square" rtlCol="0">
            <a:spAutoFit/>
          </a:bodyPr>
          <a:p>
            <a:r>
              <a:rPr lang="zh-CN" altLang="en-US" sz="2400" b="1">
                <a:solidFill>
                  <a:srgbClr val="FFFF00"/>
                </a:solidFill>
              </a:rPr>
              <a:t>       </a:t>
            </a:r>
            <a:r>
              <a:rPr lang="en-US" altLang="zh-CN" sz="2400" b="1">
                <a:solidFill>
                  <a:srgbClr val="FFFF00"/>
                </a:solidFill>
              </a:rPr>
              <a:t>//</a:t>
            </a:r>
            <a:r>
              <a:rPr lang="zh-CN" altLang="en-US" sz="2400" b="1">
                <a:solidFill>
                  <a:srgbClr val="FFFF00"/>
                </a:solidFill>
              </a:rPr>
              <a:t>经纬高（</a:t>
            </a:r>
            <a:r>
              <a:rPr lang="en-US" altLang="zh-CN" sz="2400" b="1">
                <a:solidFill>
                  <a:srgbClr val="FFFF00"/>
                </a:solidFill>
              </a:rPr>
              <a:t>GPS</a:t>
            </a:r>
            <a:r>
              <a:rPr lang="zh-CN" altLang="en-US" sz="2400" b="1">
                <a:solidFill>
                  <a:srgbClr val="FFFF00"/>
                </a:solidFill>
              </a:rPr>
              <a:t>）转地心地固坐标系（</a:t>
            </a:r>
            <a:r>
              <a:rPr lang="en-US" altLang="zh-CN" sz="2400" b="1">
                <a:solidFill>
                  <a:srgbClr val="FFFF00"/>
                </a:solidFill>
              </a:rPr>
              <a:t>ECEF</a:t>
            </a:r>
            <a:r>
              <a:rPr lang="zh-CN" altLang="en-US" sz="2400" b="1">
                <a:solidFill>
                  <a:srgbClr val="FFFF00"/>
                </a:solidFill>
              </a:rPr>
              <a:t>）</a:t>
            </a:r>
            <a:endParaRPr lang="zh-CN" altLang="en-US" sz="2400" b="1">
              <a:solidFill>
                <a:srgbClr val="FFFF00"/>
              </a:solidFill>
            </a:endParaRPr>
          </a:p>
          <a:p>
            <a:endParaRPr lang="zh-CN" altLang="en-US" sz="2400" b="1">
              <a:solidFill>
                <a:srgbClr val="FFFF00"/>
              </a:solidFill>
            </a:endParaRPr>
          </a:p>
          <a:p>
            <a:endParaRPr lang="zh-CN" altLang="en-US" sz="2400" b="1">
              <a:solidFill>
                <a:srgbClr val="FFFF00"/>
              </a:solidFill>
            </a:endParaRPr>
          </a:p>
          <a:p>
            <a:r>
              <a:rPr lang="zh-CN" altLang="en-US"/>
              <a:t>   </a:t>
            </a:r>
            <a:endParaRPr lang="zh-CN" altLang="en-US"/>
          </a:p>
        </p:txBody>
      </p:sp>
      <p:graphicFrame>
        <p:nvGraphicFramePr>
          <p:cNvPr id="13" name="对象 12"/>
          <p:cNvGraphicFramePr/>
          <p:nvPr/>
        </p:nvGraphicFramePr>
        <p:xfrm>
          <a:off x="172720" y="998855"/>
          <a:ext cx="9206230" cy="5619750"/>
        </p:xfrm>
        <a:graphic>
          <a:graphicData uri="http://schemas.openxmlformats.org/presentationml/2006/ole">
            <mc:AlternateContent xmlns:mc="http://schemas.openxmlformats.org/markup-compatibility/2006">
              <mc:Choice xmlns:v="urn:schemas-microsoft-com:vml" Requires="v">
                <p:oleObj spid="_x0000_s14" name="" r:id="rId2" imgW="7200900" imgH="4133850" progId="Paint.Picture">
                  <p:embed/>
                </p:oleObj>
              </mc:Choice>
              <mc:Fallback>
                <p:oleObj name="" r:id="rId2" imgW="7200900" imgH="4133850" progId="Paint.Picture">
                  <p:embed/>
                  <p:pic>
                    <p:nvPicPr>
                      <p:cNvPr id="0" name="图片 13"/>
                      <p:cNvPicPr/>
                      <p:nvPr/>
                    </p:nvPicPr>
                    <p:blipFill>
                      <a:blip r:embed="rId3"/>
                      <a:stretch>
                        <a:fillRect/>
                      </a:stretch>
                    </p:blipFill>
                    <p:spPr>
                      <a:xfrm>
                        <a:off x="172720" y="998855"/>
                        <a:ext cx="9206230" cy="5619750"/>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7574280" y="3660140"/>
            <a:ext cx="4488180" cy="4822825"/>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487045" y="373380"/>
            <a:ext cx="3354070" cy="6062345"/>
          </a:xfrm>
          <a:prstGeom prst="rect">
            <a:avLst/>
          </a:prstGeom>
          <a:noFill/>
        </p:spPr>
        <p:txBody>
          <a:bodyPr wrap="square" rtlCol="0">
            <a:spAutoFit/>
          </a:bodyPr>
          <a:p>
            <a:r>
              <a:rPr lang="en-US" altLang="zh-CN" sz="3200" b="1">
                <a:solidFill>
                  <a:srgbClr val="FFFF00"/>
                </a:solidFill>
                <a:sym typeface="+mn-ea"/>
              </a:rPr>
              <a:t>3.</a:t>
            </a:r>
            <a:r>
              <a:rPr lang="zh-CN" altLang="en-US" sz="3200" b="1">
                <a:solidFill>
                  <a:srgbClr val="FFFF00"/>
                </a:solidFill>
                <a:sym typeface="+mn-ea"/>
              </a:rPr>
              <a:t>延时问题：</a:t>
            </a:r>
            <a:endParaRPr lang="zh-CN" altLang="en-US" sz="3200" b="1">
              <a:solidFill>
                <a:srgbClr val="FFFF00"/>
              </a:solidFill>
              <a:sym typeface="+mn-ea"/>
            </a:endParaRPr>
          </a:p>
          <a:p>
            <a:endParaRPr lang="zh-CN" altLang="en-US">
              <a:sym typeface="+mn-ea"/>
            </a:endParaRPr>
          </a:p>
          <a:p>
            <a:endParaRPr lang="zh-CN" altLang="en-US">
              <a:sym typeface="+mn-ea"/>
            </a:endParaRPr>
          </a:p>
          <a:p>
            <a:endParaRPr lang="zh-CN" altLang="en-US" sz="2000">
              <a:sym typeface="+mn-ea"/>
            </a:endParaRPr>
          </a:p>
          <a:p>
            <a:r>
              <a:rPr lang="en-US" altLang="zh-CN" sz="2000">
                <a:sym typeface="+mn-ea"/>
              </a:rPr>
              <a:t>GPS</a:t>
            </a:r>
            <a:r>
              <a:rPr lang="zh-CN" altLang="en-US" sz="2000">
                <a:sym typeface="+mn-ea"/>
              </a:rPr>
              <a:t>发生器由于软件架构的设计问题，存在</a:t>
            </a:r>
            <a:r>
              <a:rPr lang="en-US" altLang="zh-CN" sz="2000">
                <a:solidFill>
                  <a:srgbClr val="FF0000"/>
                </a:solidFill>
                <a:sym typeface="+mn-ea"/>
              </a:rPr>
              <a:t>4</a:t>
            </a:r>
            <a:r>
              <a:rPr lang="zh-CN" altLang="en-US" sz="2000">
                <a:solidFill>
                  <a:srgbClr val="FF0000"/>
                </a:solidFill>
                <a:sym typeface="+mn-ea"/>
              </a:rPr>
              <a:t>秒</a:t>
            </a:r>
            <a:r>
              <a:rPr lang="zh-CN" altLang="en-US" sz="2000">
                <a:sym typeface="+mn-ea"/>
              </a:rPr>
              <a:t>的延时。整个系统的延时在</a:t>
            </a:r>
            <a:r>
              <a:rPr lang="en-US" altLang="zh-CN" sz="2000">
                <a:sym typeface="+mn-ea"/>
              </a:rPr>
              <a:t>5</a:t>
            </a:r>
            <a:r>
              <a:rPr lang="zh-CN" altLang="en-US" sz="2000">
                <a:sym typeface="+mn-ea"/>
              </a:rPr>
              <a:t>秒</a:t>
            </a:r>
            <a:r>
              <a:rPr lang="en-US" altLang="zh-CN" sz="2000">
                <a:sym typeface="+mn-ea"/>
              </a:rPr>
              <a:t>~6</a:t>
            </a:r>
            <a:r>
              <a:rPr lang="zh-CN" altLang="en-US" sz="2000">
                <a:sym typeface="+mn-ea"/>
              </a:rPr>
              <a:t>秒之间，这样的延时对于无人机来说是不可接受的，无人机无法定位。</a:t>
            </a:r>
            <a:endParaRPr lang="zh-CN" altLang="en-US" sz="2000">
              <a:sym typeface="+mn-ea"/>
            </a:endParaRPr>
          </a:p>
          <a:p>
            <a:endParaRPr lang="zh-CN" altLang="en-US" sz="2000">
              <a:sym typeface="+mn-ea"/>
            </a:endParaRPr>
          </a:p>
          <a:p>
            <a:r>
              <a:rPr lang="zh-CN" altLang="en-US" sz="2000">
                <a:sym typeface="+mn-ea"/>
              </a:rPr>
              <a:t>经过调整将延时缩短至</a:t>
            </a:r>
            <a:r>
              <a:rPr lang="en-US" altLang="zh-CN" sz="2000">
                <a:sym typeface="+mn-ea"/>
              </a:rPr>
              <a:t>1s</a:t>
            </a:r>
            <a:r>
              <a:rPr lang="zh-CN" altLang="en-US" sz="2000">
                <a:sym typeface="+mn-ea"/>
              </a:rPr>
              <a:t>，无人机能够实现定点悬停，经过测试在</a:t>
            </a:r>
            <a:r>
              <a:rPr lang="en-US" altLang="zh-CN" sz="2000">
                <a:solidFill>
                  <a:srgbClr val="FF0000"/>
                </a:solidFill>
                <a:sym typeface="+mn-ea"/>
              </a:rPr>
              <a:t>8m/s</a:t>
            </a:r>
            <a:r>
              <a:rPr lang="zh-CN" altLang="en-US" sz="2000">
                <a:sym typeface="+mn-ea"/>
              </a:rPr>
              <a:t>的风速下，依旧可以实现抗风悬停。但无人机一旦速度过快，由于延时的原因，导致无人机识别不出自身的位置，产生</a:t>
            </a:r>
            <a:r>
              <a:rPr lang="zh-CN" altLang="en-US" sz="2000" b="1">
                <a:solidFill>
                  <a:srgbClr val="FF0000"/>
                </a:solidFill>
                <a:sym typeface="+mn-ea"/>
              </a:rPr>
              <a:t>无轨迹乱飘</a:t>
            </a:r>
            <a:r>
              <a:rPr lang="zh-CN" altLang="en-US" sz="2000">
                <a:sym typeface="+mn-ea"/>
              </a:rPr>
              <a:t>的现象。</a:t>
            </a:r>
            <a:endParaRPr lang="zh-CN" altLang="en-US" sz="2000"/>
          </a:p>
        </p:txBody>
      </p:sp>
      <p:pic>
        <p:nvPicPr>
          <p:cNvPr id="4" name="49f16d620066ee3db47adb46fffd2b8b">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8298180" y="8255"/>
            <a:ext cx="3886200" cy="6841490"/>
          </a:xfrm>
          <a:prstGeom prst="rect">
            <a:avLst/>
          </a:prstGeom>
        </p:spPr>
      </p:pic>
      <p:pic>
        <p:nvPicPr>
          <p:cNvPr id="5" name="cd902b8ecb2fa63fa6a6547fdfa8b5bf">
            <a:hlinkClick r:id="" action="ppaction://media"/>
          </p:cNvPr>
          <p:cNvPicPr/>
          <p:nvPr>
            <a:videoFile r:link="rId5"/>
            <p:extLst>
              <p:ext uri="{DAA4B4D4-6D71-4841-9C94-3DE7FCFB9230}">
                <p14:media xmlns:p14="http://schemas.microsoft.com/office/powerpoint/2010/main" r:link="rId6"/>
              </p:ext>
            </p:extLst>
          </p:nvPr>
        </p:nvPicPr>
        <p:blipFill>
          <a:blip r:embed="rId7"/>
          <a:stretch>
            <a:fillRect/>
          </a:stretch>
        </p:blipFill>
        <p:spPr>
          <a:xfrm>
            <a:off x="4152900" y="8255"/>
            <a:ext cx="38862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video fullScrn="0">
              <p:cMediaNode>
                <p:cTn id="8" fill="hold" display="1">
                  <p:stCondLst>
                    <p:cond delay="indefinite"/>
                  </p:stCondLst>
                  <p:endCondLst>
                    <p:cond evt="onNext">
                      <p:tgtEl>
                        <p:sldTgt/>
                      </p:tgtEl>
                    </p:cond>
                    <p:cond evt="onPrev">
                      <p:tgtEl>
                        <p:sldTgt/>
                      </p:tgtEl>
                    </p:cond>
                  </p:end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p:nvSpPr>
        <p:spPr>
          <a:xfrm>
            <a:off x="476250" y="514985"/>
            <a:ext cx="10741660" cy="4523105"/>
          </a:xfrm>
          <a:prstGeom prst="rect">
            <a:avLst/>
          </a:prstGeom>
          <a:noFill/>
        </p:spPr>
        <p:txBody>
          <a:bodyPr wrap="square" rtlCol="0">
            <a:spAutoFit/>
          </a:bodyPr>
          <a:p>
            <a:r>
              <a:rPr lang="zh-CN" altLang="en-US" sz="3200" b="1">
                <a:solidFill>
                  <a:srgbClr val="FFFF00"/>
                </a:solidFill>
              </a:rPr>
              <a:t>改进方向</a:t>
            </a:r>
            <a:endParaRPr lang="zh-CN" altLang="en-US" sz="3200" b="1">
              <a:solidFill>
                <a:srgbClr val="FFFF00"/>
              </a:solidFill>
            </a:endParaRPr>
          </a:p>
          <a:p>
            <a:endParaRPr lang="zh-CN" altLang="en-US" sz="3200" b="1">
              <a:solidFill>
                <a:srgbClr val="FFFF00"/>
              </a:solidFill>
            </a:endParaRPr>
          </a:p>
          <a:p>
            <a:endParaRPr lang="zh-CN" altLang="en-US" sz="3200" b="1">
              <a:solidFill>
                <a:srgbClr val="FFFF00"/>
              </a:solidFill>
            </a:endParaRPr>
          </a:p>
          <a:p>
            <a:endParaRPr lang="zh-CN" altLang="en-US" sz="3200" b="1">
              <a:solidFill>
                <a:srgbClr val="FFFF00"/>
              </a:solidFill>
            </a:endParaRPr>
          </a:p>
          <a:p>
            <a:endParaRPr lang="zh-CN" altLang="en-US" sz="3200" b="1">
              <a:solidFill>
                <a:srgbClr val="FFFF00"/>
              </a:solidFill>
            </a:endParaRPr>
          </a:p>
          <a:p>
            <a:r>
              <a:rPr lang="en-US" altLang="zh-CN" sz="3200" b="1">
                <a:solidFill>
                  <a:srgbClr val="0070C0"/>
                </a:solidFill>
              </a:rPr>
              <a:t>1.</a:t>
            </a:r>
            <a:r>
              <a:rPr lang="zh-CN" altLang="en-US" sz="3200" b="1">
                <a:solidFill>
                  <a:srgbClr val="0070C0"/>
                </a:solidFill>
              </a:rPr>
              <a:t>延时缩短为</a:t>
            </a:r>
            <a:r>
              <a:rPr lang="en-US" altLang="zh-CN" sz="3200" b="1">
                <a:solidFill>
                  <a:srgbClr val="0070C0"/>
                </a:solidFill>
              </a:rPr>
              <a:t>100ms</a:t>
            </a:r>
            <a:r>
              <a:rPr lang="zh-CN" altLang="en-US" sz="3200" b="1">
                <a:solidFill>
                  <a:srgbClr val="0070C0"/>
                </a:solidFill>
              </a:rPr>
              <a:t>，解决无人机在快速移动下的漂移问题。</a:t>
            </a:r>
            <a:endParaRPr lang="zh-CN" altLang="en-US" sz="3200" b="1">
              <a:solidFill>
                <a:srgbClr val="0070C0"/>
              </a:solidFill>
            </a:endParaRPr>
          </a:p>
          <a:p>
            <a:r>
              <a:rPr lang="en-US" altLang="zh-CN" sz="3200" b="1">
                <a:solidFill>
                  <a:srgbClr val="0070C0"/>
                </a:solidFill>
              </a:rPr>
              <a:t>2.</a:t>
            </a:r>
            <a:r>
              <a:rPr lang="zh-CN" altLang="en-US" sz="3200" b="1">
                <a:solidFill>
                  <a:srgbClr val="0070C0"/>
                </a:solidFill>
              </a:rPr>
              <a:t>通过滤波算法平滑速度信号，提高无人机的定位精度。</a:t>
            </a:r>
            <a:endParaRPr lang="zh-CN" altLang="en-US" sz="3200" b="1">
              <a:solidFill>
                <a:srgbClr val="0070C0"/>
              </a:solidFill>
            </a:endParaRPr>
          </a:p>
          <a:p>
            <a:endParaRPr lang="zh-CN" altLang="en-US" sz="3200" b="1">
              <a:solidFill>
                <a:srgbClr val="FFFF00"/>
              </a:solidFill>
            </a:endParaRPr>
          </a:p>
          <a:p>
            <a:endParaRPr lang="zh-CN" altLang="en-US" sz="3200" b="1">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5" name="文本框 8"/>
          <p:cNvSpPr txBox="1"/>
          <p:nvPr/>
        </p:nvSpPr>
        <p:spPr>
          <a:xfrm>
            <a:off x="5050155" y="529590"/>
            <a:ext cx="2275840" cy="683895"/>
          </a:xfrm>
          <a:prstGeom prst="rect">
            <a:avLst/>
          </a:prstGeom>
          <a:noFill/>
        </p:spPr>
        <p:txBody>
          <a:bodyPr wrap="square" lIns="68580" tIns="34290" rIns="68580" bIns="34290" rtlCol="0">
            <a:spAutoFit/>
          </a:bodyPr>
          <a:p>
            <a:pPr algn="just"/>
            <a:r>
              <a:rPr lang="zh-CN" altLang="en-US" sz="4000" b="1" dirty="0">
                <a:solidFill>
                  <a:schemeClr val="accent2"/>
                </a:solidFill>
                <a:latin typeface="微软雅黑" panose="020B0503020204020204" charset="-122"/>
                <a:ea typeface="微软雅黑" panose="020B0503020204020204" charset="-122"/>
              </a:rPr>
              <a:t>目       录</a:t>
            </a:r>
            <a:endParaRPr lang="zh-CN" altLang="en-US" sz="4000" b="1" dirty="0">
              <a:solidFill>
                <a:schemeClr val="accent2"/>
              </a:solidFill>
              <a:latin typeface="微软雅黑" panose="020B0503020204020204" charset="-122"/>
              <a:ea typeface="微软雅黑" panose="020B0503020204020204" charset="-122"/>
            </a:endParaRPr>
          </a:p>
        </p:txBody>
      </p:sp>
      <p:sp>
        <p:nvSpPr>
          <p:cNvPr id="3" name="文本框 2"/>
          <p:cNvSpPr txBox="1"/>
          <p:nvPr/>
        </p:nvSpPr>
        <p:spPr>
          <a:xfrm>
            <a:off x="3399155" y="3063240"/>
            <a:ext cx="6033770" cy="1568450"/>
          </a:xfrm>
          <a:prstGeom prst="rect">
            <a:avLst/>
          </a:prstGeom>
          <a:noFill/>
        </p:spPr>
        <p:txBody>
          <a:bodyPr wrap="square" rtlCol="0">
            <a:spAutoFit/>
          </a:bodyPr>
          <a:p>
            <a:r>
              <a:rPr lang="en-US" altLang="zh-CN" sz="3200" b="1">
                <a:solidFill>
                  <a:srgbClr val="92D050"/>
                </a:solidFill>
              </a:rPr>
              <a:t>01</a:t>
            </a:r>
            <a:r>
              <a:rPr lang="en-US" altLang="zh-CN" sz="3200"/>
              <a:t>         </a:t>
            </a:r>
            <a:r>
              <a:rPr lang="zh-CN" altLang="en-US" sz="3200"/>
              <a:t>无人机</a:t>
            </a:r>
            <a:r>
              <a:rPr lang="en-US" altLang="zh-CN" sz="3200"/>
              <a:t>GPS</a:t>
            </a:r>
            <a:r>
              <a:rPr lang="zh-CN" altLang="en-US" sz="3200"/>
              <a:t>定位原理</a:t>
            </a:r>
            <a:endParaRPr lang="zh-CN" altLang="en-US" sz="3200"/>
          </a:p>
          <a:p>
            <a:r>
              <a:rPr lang="en-US" altLang="zh-CN" sz="3200" b="1">
                <a:solidFill>
                  <a:srgbClr val="92D050"/>
                </a:solidFill>
              </a:rPr>
              <a:t>02</a:t>
            </a:r>
            <a:r>
              <a:rPr lang="en-US" altLang="zh-CN" sz="3200">
                <a:solidFill>
                  <a:srgbClr val="92D050"/>
                </a:solidFill>
              </a:rPr>
              <a:t> </a:t>
            </a:r>
            <a:r>
              <a:rPr lang="en-US" altLang="zh-CN" sz="3200"/>
              <a:t>        </a:t>
            </a:r>
            <a:r>
              <a:rPr lang="zh-CN" altLang="en-US" sz="3200"/>
              <a:t>室内</a:t>
            </a:r>
            <a:r>
              <a:rPr lang="en-US" altLang="zh-CN" sz="3200"/>
              <a:t>GPS</a:t>
            </a:r>
            <a:r>
              <a:rPr lang="zh-CN" altLang="en-US" sz="3200"/>
              <a:t>定位系统组成</a:t>
            </a:r>
            <a:endParaRPr lang="en-US" altLang="zh-CN" sz="3200"/>
          </a:p>
          <a:p>
            <a:r>
              <a:rPr lang="en-US" altLang="zh-CN" sz="3200" b="1">
                <a:solidFill>
                  <a:srgbClr val="92D050"/>
                </a:solidFill>
              </a:rPr>
              <a:t>03</a:t>
            </a:r>
            <a:r>
              <a:rPr lang="en-US" altLang="zh-CN" sz="3200" b="1"/>
              <a:t> </a:t>
            </a:r>
            <a:r>
              <a:rPr lang="en-US" altLang="zh-CN" sz="3200"/>
              <a:t>        </a:t>
            </a:r>
            <a:r>
              <a:rPr lang="zh-CN" altLang="en-US" sz="3200"/>
              <a:t>技术难点</a:t>
            </a:r>
            <a:endParaRPr lang="zh-CN" altLang="en-US" sz="3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2590800" y="2967990"/>
            <a:ext cx="6614160" cy="922020"/>
          </a:xfrm>
          <a:prstGeom prst="rect">
            <a:avLst/>
          </a:prstGeom>
          <a:noFill/>
        </p:spPr>
        <p:txBody>
          <a:bodyPr wrap="square" rtlCol="0">
            <a:spAutoFit/>
          </a:bodyPr>
          <a:p>
            <a:pPr algn="ctr"/>
            <a:r>
              <a:rPr lang="en-US" altLang="zh-CN" sz="5400" b="1">
                <a:solidFill>
                  <a:srgbClr val="FF0000"/>
                </a:solidFill>
              </a:rPr>
              <a:t>THANK YOU</a:t>
            </a:r>
            <a:r>
              <a:rPr lang="zh-CN" altLang="en-US" sz="5400" b="1">
                <a:solidFill>
                  <a:srgbClr val="FF0000"/>
                </a:solidFill>
              </a:rPr>
              <a:t>！</a:t>
            </a:r>
            <a:endParaRPr lang="zh-CN" altLang="en-US" sz="5400"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655320" y="434340"/>
            <a:ext cx="10576560" cy="583565"/>
          </a:xfrm>
          <a:prstGeom prst="rect">
            <a:avLst/>
          </a:prstGeom>
          <a:noFill/>
        </p:spPr>
        <p:txBody>
          <a:bodyPr wrap="square" rtlCol="0">
            <a:spAutoFit/>
          </a:bodyPr>
          <a:p>
            <a:pPr algn="l"/>
            <a:r>
              <a:rPr lang="zh-CN" altLang="en-US" sz="3200" b="1">
                <a:solidFill>
                  <a:srgbClr val="FFFF00"/>
                </a:solidFill>
                <a:uFillTx/>
              </a:rPr>
              <a:t>一、无人机</a:t>
            </a:r>
            <a:r>
              <a:rPr lang="en-US" altLang="zh-CN" sz="3200" b="1">
                <a:solidFill>
                  <a:srgbClr val="FFFF00"/>
                </a:solidFill>
                <a:uFillTx/>
              </a:rPr>
              <a:t>GPS</a:t>
            </a:r>
            <a:r>
              <a:rPr lang="zh-CN" altLang="en-US" sz="3200" b="1">
                <a:solidFill>
                  <a:srgbClr val="FFFF00"/>
                </a:solidFill>
                <a:uFillTx/>
              </a:rPr>
              <a:t>定位原理</a:t>
            </a:r>
            <a:endParaRPr lang="zh-CN" altLang="en-US" sz="3200" b="1">
              <a:solidFill>
                <a:srgbClr val="FFFF00"/>
              </a:solidFill>
              <a:uFillTx/>
            </a:endParaRPr>
          </a:p>
        </p:txBody>
      </p:sp>
      <p:sp>
        <p:nvSpPr>
          <p:cNvPr id="5" name="文本框 4"/>
          <p:cNvSpPr txBox="1"/>
          <p:nvPr/>
        </p:nvSpPr>
        <p:spPr>
          <a:xfrm>
            <a:off x="655320" y="1814830"/>
            <a:ext cx="4617720" cy="4892675"/>
          </a:xfrm>
          <a:prstGeom prst="rect">
            <a:avLst/>
          </a:prstGeom>
          <a:noFill/>
        </p:spPr>
        <p:txBody>
          <a:bodyPr wrap="square" rtlCol="0">
            <a:spAutoFit/>
          </a:bodyPr>
          <a:p>
            <a:r>
              <a:rPr lang="en-US" altLang="zh-CN" sz="2400"/>
              <a:t>GPS</a:t>
            </a:r>
            <a:r>
              <a:rPr lang="en-US" altLang="zh-CN" sz="2400">
                <a:solidFill>
                  <a:schemeClr val="tx1"/>
                </a:solidFill>
                <a:uFillTx/>
                <a:sym typeface="+mn-ea"/>
              </a:rPr>
              <a:t>(</a:t>
            </a:r>
            <a:r>
              <a:rPr lang="zh-CN" altLang="en-US" sz="2400">
                <a:solidFill>
                  <a:schemeClr val="tx1"/>
                </a:solidFill>
                <a:uFillTx/>
                <a:sym typeface="+mn-ea"/>
              </a:rPr>
              <a:t>Global Positioning System</a:t>
            </a:r>
            <a:r>
              <a:rPr lang="en-US" altLang="zh-CN" sz="2400">
                <a:solidFill>
                  <a:schemeClr val="tx1"/>
                </a:solidFill>
                <a:uFillTx/>
                <a:sym typeface="+mn-ea"/>
              </a:rPr>
              <a:t>)</a:t>
            </a:r>
            <a:r>
              <a:rPr lang="zh-CN" altLang="en-US" sz="2400"/>
              <a:t>是20世纪70年代由美国陆海空三军联合研制的新一代空间卫星导航定位系统 。其主要目的是为陆、海、空三大领域提供实时、 全天候和全球性的导航服务，并用于情报收集、核爆监测和应急通讯等一些军事目的。</a:t>
            </a:r>
            <a:endParaRPr lang="zh-CN" altLang="en-US" sz="2400"/>
          </a:p>
          <a:p>
            <a:endParaRPr lang="zh-CN" altLang="en-US" sz="2400"/>
          </a:p>
          <a:p>
            <a:r>
              <a:rPr lang="zh-CN" altLang="en-US" sz="2400">
                <a:sym typeface="+mn-ea"/>
              </a:rPr>
              <a:t>GPS定位系统包括三大部分：</a:t>
            </a:r>
            <a:endParaRPr lang="zh-CN" altLang="en-US" sz="2400"/>
          </a:p>
          <a:p>
            <a:r>
              <a:rPr lang="zh-CN" altLang="en-US" sz="2400">
                <a:sym typeface="+mn-ea"/>
              </a:rPr>
              <a:t>空间部分—</a:t>
            </a:r>
            <a:r>
              <a:rPr lang="en-US" altLang="zh-CN" sz="2400">
                <a:sym typeface="+mn-ea"/>
              </a:rPr>
              <a:t>—</a:t>
            </a:r>
            <a:r>
              <a:rPr lang="zh-CN" altLang="en-US" sz="2400">
                <a:sym typeface="+mn-ea"/>
              </a:rPr>
              <a:t>GPS卫星；</a:t>
            </a:r>
            <a:endParaRPr lang="zh-CN" altLang="en-US" sz="2400"/>
          </a:p>
          <a:p>
            <a:r>
              <a:rPr lang="zh-CN" altLang="en-US" sz="2400">
                <a:sym typeface="+mn-ea"/>
              </a:rPr>
              <a:t>地面控制部分—</a:t>
            </a:r>
            <a:r>
              <a:rPr lang="en-US" altLang="zh-CN" sz="2400">
                <a:sym typeface="+mn-ea"/>
              </a:rPr>
              <a:t>—</a:t>
            </a:r>
            <a:r>
              <a:rPr lang="zh-CN" altLang="en-US" sz="2400">
                <a:sym typeface="+mn-ea"/>
              </a:rPr>
              <a:t>地面监控系统；</a:t>
            </a:r>
            <a:endParaRPr lang="zh-CN" altLang="en-US" sz="2400"/>
          </a:p>
          <a:p>
            <a:r>
              <a:rPr lang="zh-CN" altLang="en-US" sz="2400">
                <a:sym typeface="+mn-ea"/>
              </a:rPr>
              <a:t>用户设备部分—</a:t>
            </a:r>
            <a:r>
              <a:rPr lang="en-US" altLang="zh-CN" sz="2400">
                <a:sym typeface="+mn-ea"/>
              </a:rPr>
              <a:t>—</a:t>
            </a:r>
            <a:r>
              <a:rPr lang="zh-CN" altLang="en-US" sz="2400">
                <a:sym typeface="+mn-ea"/>
              </a:rPr>
              <a:t>GPS信号接收机。</a:t>
            </a:r>
            <a:endParaRPr lang="zh-CN" altLang="en-US" sz="2400"/>
          </a:p>
        </p:txBody>
      </p:sp>
      <p:pic>
        <p:nvPicPr>
          <p:cNvPr id="9" name="图片 8"/>
          <p:cNvPicPr>
            <a:picLocks noChangeAspect="1"/>
          </p:cNvPicPr>
          <p:nvPr/>
        </p:nvPicPr>
        <p:blipFill>
          <a:blip r:embed="rId2"/>
          <a:stretch>
            <a:fillRect/>
          </a:stretch>
        </p:blipFill>
        <p:spPr>
          <a:xfrm>
            <a:off x="6028055" y="1305560"/>
            <a:ext cx="6041390" cy="5541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7" name="文本框 6"/>
          <p:cNvSpPr txBox="1"/>
          <p:nvPr/>
        </p:nvSpPr>
        <p:spPr>
          <a:xfrm>
            <a:off x="513080" y="1504315"/>
            <a:ext cx="8062595" cy="3815080"/>
          </a:xfrm>
          <a:prstGeom prst="rect">
            <a:avLst/>
          </a:prstGeom>
          <a:noFill/>
        </p:spPr>
        <p:txBody>
          <a:bodyPr wrap="square" rtlCol="0">
            <a:spAutoFit/>
          </a:bodyPr>
          <a:p>
            <a:r>
              <a:rPr lang="zh-CN" altLang="en-US" sz="2800"/>
              <a:t>GPS工作卫星及其星座 由21颗工作卫星和3颗在轨备用卫星组成GPS卫星星座，记作（21+3）GPS星座。</a:t>
            </a:r>
            <a:r>
              <a:rPr lang="zh-CN" altLang="en-US" sz="2800" b="1">
                <a:solidFill>
                  <a:srgbClr val="FFFF00"/>
                </a:solidFill>
                <a:uFillTx/>
              </a:rPr>
              <a:t>24颗</a:t>
            </a:r>
            <a:r>
              <a:rPr lang="zh-CN" altLang="en-US" sz="2800"/>
              <a:t>卫星均匀分布在6个轨道平面内，各个轨道平面之间相距60度。</a:t>
            </a:r>
            <a:endParaRPr lang="zh-CN" altLang="en-US" sz="2800"/>
          </a:p>
          <a:p>
            <a:r>
              <a:rPr lang="zh-CN" altLang="en-US" sz="2800">
                <a:sym typeface="+mn-ea"/>
              </a:rPr>
              <a:t>在两万公里高空的GPS卫星，绕地球一周的时间为12恒星时。位于地平线以上的卫星颗数随着时间和地点的不同而不同，最少可见到4颗， 最多可见到11颗。</a:t>
            </a:r>
            <a:endParaRPr lang="zh-CN" altLang="en-US" sz="2800"/>
          </a:p>
          <a:p>
            <a:endParaRPr lang="zh-CN" altLang="en-US"/>
          </a:p>
        </p:txBody>
      </p:sp>
      <p:sp>
        <p:nvSpPr>
          <p:cNvPr id="2" name="文本框 1"/>
          <p:cNvSpPr txBox="1"/>
          <p:nvPr/>
        </p:nvSpPr>
        <p:spPr>
          <a:xfrm>
            <a:off x="513080" y="447040"/>
            <a:ext cx="5928360" cy="583565"/>
          </a:xfrm>
          <a:prstGeom prst="rect">
            <a:avLst/>
          </a:prstGeom>
          <a:noFill/>
        </p:spPr>
        <p:txBody>
          <a:bodyPr wrap="square" rtlCol="0">
            <a:spAutoFit/>
          </a:bodyPr>
          <a:p>
            <a:r>
              <a:rPr lang="en-US" altLang="zh-CN" sz="3200" b="1">
                <a:solidFill>
                  <a:srgbClr val="FFFF00"/>
                </a:solidFill>
                <a:uFillTx/>
                <a:sym typeface="+mn-ea"/>
              </a:rPr>
              <a:t>1.</a:t>
            </a:r>
            <a:r>
              <a:rPr lang="zh-CN" altLang="en-US" sz="3200" b="1">
                <a:solidFill>
                  <a:srgbClr val="FFFF00"/>
                </a:solidFill>
                <a:uFillTx/>
                <a:sym typeface="+mn-ea"/>
              </a:rPr>
              <a:t>空间部分—GPS卫星</a:t>
            </a:r>
            <a:endParaRPr lang="zh-CN" altLang="en-US" sz="3200" b="1">
              <a:solidFill>
                <a:srgbClr val="FFFF00"/>
              </a:solidFill>
              <a:uFillTx/>
              <a:sym typeface="+mn-ea"/>
            </a:endParaRPr>
          </a:p>
        </p:txBody>
      </p:sp>
      <p:pic>
        <p:nvPicPr>
          <p:cNvPr id="9" name="图片 8" descr="849e88d25c734bcd95a3216ac9ef4e92"/>
          <p:cNvPicPr>
            <a:picLocks noChangeAspect="1"/>
          </p:cNvPicPr>
          <p:nvPr/>
        </p:nvPicPr>
        <p:blipFill>
          <a:blip r:embed="rId2"/>
          <a:stretch>
            <a:fillRect/>
          </a:stretch>
        </p:blipFill>
        <p:spPr>
          <a:xfrm>
            <a:off x="8729980" y="4097655"/>
            <a:ext cx="3484880" cy="2788285"/>
          </a:xfrm>
          <a:prstGeom prst="rect">
            <a:avLst/>
          </a:prstGeom>
        </p:spPr>
      </p:pic>
      <p:sp>
        <p:nvSpPr>
          <p:cNvPr id="3" name="文本框 2"/>
          <p:cNvSpPr txBox="1"/>
          <p:nvPr/>
        </p:nvSpPr>
        <p:spPr>
          <a:xfrm>
            <a:off x="513080" y="5225415"/>
            <a:ext cx="7437120" cy="1660525"/>
          </a:xfrm>
          <a:prstGeom prst="rect">
            <a:avLst/>
          </a:prstGeom>
          <a:noFill/>
        </p:spPr>
        <p:txBody>
          <a:bodyPr wrap="square" rtlCol="0">
            <a:spAutoFit/>
          </a:bodyPr>
          <a:p>
            <a:r>
              <a:rPr lang="zh-CN" altLang="en-US" sz="2800">
                <a:solidFill>
                  <a:schemeClr val="tx1"/>
                </a:solidFill>
                <a:sym typeface="+mn-ea"/>
              </a:rPr>
              <a:t>导航电文：卫星星历（轨迹）、工作状态、</a:t>
            </a:r>
            <a:r>
              <a:rPr lang="en-US" altLang="zh-CN" sz="2800">
                <a:solidFill>
                  <a:schemeClr val="tx1"/>
                </a:solidFill>
                <a:sym typeface="+mn-ea"/>
              </a:rPr>
              <a:t>GPS</a:t>
            </a:r>
            <a:r>
              <a:rPr lang="zh-CN" altLang="en-US" sz="2800">
                <a:solidFill>
                  <a:schemeClr val="tx1"/>
                </a:solidFill>
                <a:sym typeface="+mn-ea"/>
              </a:rPr>
              <a:t>时间、星钟改正参数、轨道改正参数、电离层改正参数等。</a:t>
            </a:r>
            <a:endParaRPr lang="zh-CN" altLang="en-US" sz="2800">
              <a:solidFill>
                <a:schemeClr val="tx1"/>
              </a:solidFill>
              <a:sym typeface="+mn-ea"/>
            </a:endParaRPr>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63880" y="388620"/>
            <a:ext cx="6613525" cy="583565"/>
          </a:xfrm>
          <a:prstGeom prst="rect">
            <a:avLst/>
          </a:prstGeom>
          <a:noFill/>
        </p:spPr>
        <p:txBody>
          <a:bodyPr wrap="square" rtlCol="0">
            <a:spAutoFit/>
          </a:bodyPr>
          <a:p>
            <a:r>
              <a:rPr lang="en-US" altLang="zh-CN" sz="3200" b="1">
                <a:solidFill>
                  <a:srgbClr val="FFFF00"/>
                </a:solidFill>
                <a:uFillTx/>
                <a:sym typeface="+mn-ea"/>
              </a:rPr>
              <a:t>2.</a:t>
            </a:r>
            <a:r>
              <a:rPr lang="zh-CN" altLang="en-US" sz="3200" b="1">
                <a:solidFill>
                  <a:srgbClr val="FFFF00"/>
                </a:solidFill>
                <a:uFillTx/>
                <a:sym typeface="+mn-ea"/>
              </a:rPr>
              <a:t>地面控制部分—地面监控系统</a:t>
            </a:r>
            <a:endParaRPr lang="zh-CN" altLang="en-US" sz="3200" b="1">
              <a:solidFill>
                <a:srgbClr val="FFFF00"/>
              </a:solidFill>
              <a:uFillTx/>
              <a:sym typeface="+mn-ea"/>
            </a:endParaRPr>
          </a:p>
        </p:txBody>
      </p:sp>
      <p:sp>
        <p:nvSpPr>
          <p:cNvPr id="3" name="文本框 2"/>
          <p:cNvSpPr txBox="1"/>
          <p:nvPr/>
        </p:nvSpPr>
        <p:spPr>
          <a:xfrm>
            <a:off x="381000" y="1592580"/>
            <a:ext cx="7085965" cy="4523105"/>
          </a:xfrm>
          <a:prstGeom prst="rect">
            <a:avLst/>
          </a:prstGeom>
          <a:noFill/>
        </p:spPr>
        <p:txBody>
          <a:bodyPr wrap="square" rtlCol="0">
            <a:spAutoFit/>
          </a:bodyPr>
          <a:p>
            <a:r>
              <a:rPr lang="en-US" altLang="zh-CN" sz="2400"/>
              <a:t>       </a:t>
            </a:r>
            <a:r>
              <a:rPr lang="zh-CN" altLang="en-US" sz="2400"/>
              <a:t>对于导航定位来说，GPS卫星是一动态已知点。星的位置是依据卫星发射的星历—描述卫星运动及其轨道的 的参数算得的。每颗GPS卫星所播发的星历，是由地面监控系统提供的。卫星上的各种设备是否正常工作，以及卫星是否一直沿着预定轨道运行，都要由地面设备进行监测和控制。</a:t>
            </a:r>
            <a:endParaRPr lang="zh-CN" altLang="en-US" sz="2400"/>
          </a:p>
          <a:p>
            <a:r>
              <a:rPr lang="zh-CN" altLang="en-US" sz="2400"/>
              <a:t>        地面监控系统另一重要作用是保持各颗卫星处于同一时间标准—GPS时间系统。这就需要地面站监测各颗卫星的时间，求出钟差。然后由地面注入站发给卫星，卫星再由导航电文发给用户设备。GPS工作卫星的地面监控系统包括一个主控站、三个注入站和五个监测站。</a:t>
            </a:r>
            <a:endParaRPr lang="zh-CN" altLang="en-US" sz="2400"/>
          </a:p>
        </p:txBody>
      </p:sp>
      <p:pic>
        <p:nvPicPr>
          <p:cNvPr id="4" name="图片 3"/>
          <p:cNvPicPr>
            <a:picLocks noChangeAspect="1"/>
          </p:cNvPicPr>
          <p:nvPr/>
        </p:nvPicPr>
        <p:blipFill>
          <a:blip r:embed="rId2"/>
          <a:stretch>
            <a:fillRect/>
          </a:stretch>
        </p:blipFill>
        <p:spPr>
          <a:xfrm>
            <a:off x="7466965" y="2589530"/>
            <a:ext cx="4845685" cy="3373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906780" y="643255"/>
            <a:ext cx="6035040" cy="583565"/>
          </a:xfrm>
          <a:prstGeom prst="rect">
            <a:avLst/>
          </a:prstGeom>
          <a:noFill/>
        </p:spPr>
        <p:txBody>
          <a:bodyPr wrap="square" rtlCol="0">
            <a:spAutoFit/>
          </a:bodyPr>
          <a:p>
            <a:r>
              <a:rPr lang="en-US" altLang="zh-CN" sz="3200" b="1">
                <a:solidFill>
                  <a:srgbClr val="FFFF00"/>
                </a:solidFill>
                <a:uFillTx/>
                <a:sym typeface="+mn-ea"/>
              </a:rPr>
              <a:t>3.</a:t>
            </a:r>
            <a:r>
              <a:rPr lang="zh-CN" altLang="en-US" sz="3200" b="1">
                <a:solidFill>
                  <a:srgbClr val="FFFF00"/>
                </a:solidFill>
                <a:uFillTx/>
                <a:sym typeface="+mn-ea"/>
              </a:rPr>
              <a:t>用户设备部分—GPS信号接收机</a:t>
            </a:r>
            <a:endParaRPr lang="zh-CN" altLang="en-US" sz="3200" b="1">
              <a:solidFill>
                <a:srgbClr val="FFFF00"/>
              </a:solidFill>
              <a:uFillTx/>
              <a:sym typeface="+mn-ea"/>
            </a:endParaRPr>
          </a:p>
        </p:txBody>
      </p:sp>
      <p:sp>
        <p:nvSpPr>
          <p:cNvPr id="3" name="文本框 2"/>
          <p:cNvSpPr txBox="1"/>
          <p:nvPr/>
        </p:nvSpPr>
        <p:spPr>
          <a:xfrm>
            <a:off x="906780" y="1409700"/>
            <a:ext cx="9768840" cy="5077460"/>
          </a:xfrm>
          <a:prstGeom prst="rect">
            <a:avLst/>
          </a:prstGeom>
          <a:noFill/>
        </p:spPr>
        <p:txBody>
          <a:bodyPr wrap="square" rtlCol="0">
            <a:spAutoFit/>
          </a:bodyPr>
          <a:p>
            <a:r>
              <a:rPr lang="zh-CN" altLang="en-US" sz="2400"/>
              <a:t>GPS 信号接收机的任务是：能够捕获到按一定卫星高度截止角所选择的待测卫星的信号， 并跟踪这些卫星的运行，对所接收到的GPS信号进行变换、放大和处理，以便测量出GPS信号从卫星到接收机天线的传播时间，解译出GPS卫星所发送的导航电文，实时地计算出载体的三维位置， 甚至三维速度和时间。</a:t>
            </a:r>
            <a:endParaRPr lang="zh-CN" altLang="en-US" sz="2400"/>
          </a:p>
          <a:p>
            <a:endParaRPr lang="zh-CN" altLang="en-US" sz="2400"/>
          </a:p>
          <a:p>
            <a:r>
              <a:rPr lang="zh-CN" altLang="en-US" sz="2400" b="1">
                <a:solidFill>
                  <a:srgbClr val="FF0000"/>
                </a:solidFill>
                <a:sym typeface="+mn-ea"/>
              </a:rPr>
              <a:t>静态定位</a:t>
            </a:r>
            <a:r>
              <a:rPr lang="zh-CN" altLang="en-US" sz="2400">
                <a:sym typeface="+mn-ea"/>
              </a:rPr>
              <a:t>中，GPS接收机在捕获和跟踪GPS卫星的过程中固定不变，接收机高精度 地测量GPS信号的传播时间，利用GPS卫星在轨的已知位置，解算出</a:t>
            </a:r>
            <a:r>
              <a:rPr lang="zh-CN" altLang="en-US" sz="2400" b="1">
                <a:solidFill>
                  <a:srgbClr val="FF0000"/>
                </a:solidFill>
                <a:sym typeface="+mn-ea"/>
              </a:rPr>
              <a:t>接收机天线</a:t>
            </a:r>
            <a:r>
              <a:rPr lang="zh-CN" altLang="en-US" sz="2400">
                <a:sym typeface="+mn-ea"/>
              </a:rPr>
              <a:t>所在位置的三维坐标。</a:t>
            </a:r>
            <a:endParaRPr lang="zh-CN" altLang="en-US" sz="2400"/>
          </a:p>
          <a:p>
            <a:r>
              <a:rPr lang="zh-CN" altLang="en-US" sz="2400" b="1">
                <a:solidFill>
                  <a:srgbClr val="FF0000"/>
                </a:solidFill>
                <a:sym typeface="+mn-ea"/>
              </a:rPr>
              <a:t>动态定位</a:t>
            </a:r>
            <a:r>
              <a:rPr lang="zh-CN" altLang="en-US" sz="2400">
                <a:sym typeface="+mn-ea"/>
              </a:rPr>
              <a:t>则是用GPS接收机测定一个运动物体的运行轨迹。载体上的GPS接收机天线在跟踪GPS卫星的过程中相对地球而运动，接收机用GPS信号实时地测得运动载体的状态参数（瞬间三维位置和三维速度）。</a:t>
            </a:r>
            <a:endParaRPr lang="zh-CN" altLang="en-US" sz="2400"/>
          </a:p>
          <a:p>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2"/>
          <p:cNvPicPr>
            <a:picLocks noChangeAspect="1"/>
          </p:cNvPicPr>
          <p:nvPr/>
        </p:nvPicPr>
        <p:blipFill>
          <a:blip r:embed="rId2"/>
          <a:stretch>
            <a:fillRect/>
          </a:stretch>
        </p:blipFill>
        <p:spPr>
          <a:xfrm>
            <a:off x="-67310" y="-76835"/>
            <a:ext cx="12326620" cy="7652385"/>
          </a:xfrm>
          <a:prstGeom prst="rect">
            <a:avLst/>
          </a:prstGeom>
        </p:spPr>
      </p:pic>
      <p:pic>
        <p:nvPicPr>
          <p:cNvPr id="5" name="图片 4" descr="3"/>
          <p:cNvPicPr>
            <a:picLocks noChangeAspect="1"/>
          </p:cNvPicPr>
          <p:nvPr/>
        </p:nvPicPr>
        <p:blipFill>
          <a:blip r:embed="rId3"/>
          <a:stretch>
            <a:fillRect/>
          </a:stretch>
        </p:blipFill>
        <p:spPr>
          <a:xfrm>
            <a:off x="1508125" y="-76835"/>
            <a:ext cx="9208770" cy="7652385"/>
          </a:xfrm>
          <a:prstGeom prst="rect">
            <a:avLst/>
          </a:prstGeom>
        </p:spPr>
      </p:pic>
      <p:sp>
        <p:nvSpPr>
          <p:cNvPr id="11" name="文本框 10"/>
          <p:cNvSpPr txBox="1"/>
          <p:nvPr/>
        </p:nvSpPr>
        <p:spPr>
          <a:xfrm>
            <a:off x="259080" y="213360"/>
            <a:ext cx="3928745" cy="521970"/>
          </a:xfrm>
          <a:prstGeom prst="rect">
            <a:avLst/>
          </a:prstGeom>
          <a:noFill/>
        </p:spPr>
        <p:txBody>
          <a:bodyPr wrap="square" rtlCol="0">
            <a:spAutoFit/>
          </a:bodyPr>
          <a:p>
            <a:r>
              <a:rPr lang="en-US" altLang="zh-CN" sz="2800" b="1">
                <a:solidFill>
                  <a:schemeClr val="tx1"/>
                </a:solidFill>
              </a:rPr>
              <a:t>4.</a:t>
            </a:r>
            <a:r>
              <a:rPr lang="zh-CN" altLang="en-US" sz="2800" b="1">
                <a:solidFill>
                  <a:schemeClr val="tx1"/>
                </a:solidFill>
              </a:rPr>
              <a:t>接收机定位的原理</a:t>
            </a:r>
            <a:endParaRPr lang="zh-CN" altLang="en-US" sz="2800" b="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87680" y="662940"/>
            <a:ext cx="4251960" cy="398780"/>
          </a:xfrm>
          <a:prstGeom prst="rect">
            <a:avLst/>
          </a:prstGeom>
          <a:noFill/>
        </p:spPr>
        <p:txBody>
          <a:bodyPr wrap="square" rtlCol="0">
            <a:spAutoFit/>
          </a:bodyPr>
          <a:p>
            <a:r>
              <a:rPr lang="zh-CN" altLang="en-US" sz="2000" b="1">
                <a:solidFill>
                  <a:srgbClr val="FFFF00"/>
                </a:solidFill>
              </a:rPr>
              <a:t>伪码测距</a:t>
            </a:r>
            <a:endParaRPr lang="zh-CN" altLang="en-US" sz="2000" b="1">
              <a:solidFill>
                <a:srgbClr val="FFFF00"/>
              </a:solidFill>
            </a:endParaRPr>
          </a:p>
        </p:txBody>
      </p:sp>
      <p:graphicFrame>
        <p:nvGraphicFramePr>
          <p:cNvPr id="7" name="对象 6"/>
          <p:cNvGraphicFramePr>
            <a:graphicFrameLocks noChangeAspect="1"/>
          </p:cNvGraphicFramePr>
          <p:nvPr/>
        </p:nvGraphicFramePr>
        <p:xfrm>
          <a:off x="6903721" y="1760855"/>
          <a:ext cx="4173855" cy="543560"/>
        </p:xfrm>
        <a:graphic>
          <a:graphicData uri="http://schemas.openxmlformats.org/presentationml/2006/ole">
            <mc:AlternateContent xmlns:mc="http://schemas.openxmlformats.org/markup-compatibility/2006">
              <mc:Choice xmlns:v="urn:schemas-microsoft-com:vml" Requires="v">
                <p:oleObj spid="_x0000_s8" name="" r:id="rId2" imgW="1854200" imgH="241300" progId="Equation.KSEE3">
                  <p:embed/>
                </p:oleObj>
              </mc:Choice>
              <mc:Fallback>
                <p:oleObj name="" r:id="rId2" imgW="1854200" imgH="241300" progId="Equation.KSEE3">
                  <p:embed/>
                  <p:pic>
                    <p:nvPicPr>
                      <p:cNvPr id="0" name="图片 7"/>
                      <p:cNvPicPr/>
                      <p:nvPr/>
                    </p:nvPicPr>
                    <p:blipFill>
                      <a:blip r:embed="rId3"/>
                      <a:stretch>
                        <a:fillRect/>
                      </a:stretch>
                    </p:blipFill>
                    <p:spPr>
                      <a:xfrm>
                        <a:off x="6903721" y="1760855"/>
                        <a:ext cx="4173855" cy="543560"/>
                      </a:xfrm>
                      <a:prstGeom prst="rect">
                        <a:avLst/>
                      </a:prstGeom>
                      <a:noFill/>
                      <a:ln w="38100">
                        <a:noFill/>
                        <a:miter/>
                      </a:ln>
                    </p:spPr>
                  </p:pic>
                </p:oleObj>
              </mc:Fallback>
            </mc:AlternateContent>
          </a:graphicData>
        </a:graphic>
      </p:graphicFrame>
      <p:graphicFrame>
        <p:nvGraphicFramePr>
          <p:cNvPr id="2" name="对象 -2147482622"/>
          <p:cNvGraphicFramePr>
            <a:graphicFrameLocks noChangeAspect="1"/>
          </p:cNvGraphicFramePr>
          <p:nvPr/>
        </p:nvGraphicFramePr>
        <p:xfrm>
          <a:off x="6275070" y="3421380"/>
          <a:ext cx="5297805" cy="609600"/>
        </p:xfrm>
        <a:graphic>
          <a:graphicData uri="http://schemas.openxmlformats.org/presentationml/2006/ole">
            <mc:AlternateContent xmlns:mc="http://schemas.openxmlformats.org/markup-compatibility/2006">
              <mc:Choice xmlns:v="urn:schemas-microsoft-com:vml" Requires="v">
                <p:oleObj spid="_x0000_s9" name="" r:id="rId4" imgW="2540000" imgH="292100" progId="Equation.KSEE3">
                  <p:embed/>
                </p:oleObj>
              </mc:Choice>
              <mc:Fallback>
                <p:oleObj name="" r:id="rId4" imgW="2540000" imgH="292100" progId="Equation.KSEE3">
                  <p:embed/>
                  <p:pic>
                    <p:nvPicPr>
                      <p:cNvPr id="0" name="图片 8"/>
                      <p:cNvPicPr/>
                      <p:nvPr/>
                    </p:nvPicPr>
                    <p:blipFill>
                      <a:blip r:embed="rId5"/>
                      <a:stretch>
                        <a:fillRect/>
                      </a:stretch>
                    </p:blipFill>
                    <p:spPr>
                      <a:xfrm>
                        <a:off x="6275070" y="3421380"/>
                        <a:ext cx="5297805" cy="609600"/>
                      </a:xfrm>
                      <a:prstGeom prst="rect">
                        <a:avLst/>
                      </a:prstGeom>
                      <a:noFill/>
                      <a:ln w="38100">
                        <a:noFill/>
                        <a:miter/>
                      </a:ln>
                    </p:spPr>
                  </p:pic>
                </p:oleObj>
              </mc:Fallback>
            </mc:AlternateContent>
          </a:graphicData>
        </a:graphic>
      </p:graphicFrame>
      <p:pic>
        <p:nvPicPr>
          <p:cNvPr id="12" name="图片 11" descr="11"/>
          <p:cNvPicPr>
            <a:picLocks noChangeAspect="1"/>
          </p:cNvPicPr>
          <p:nvPr/>
        </p:nvPicPr>
        <p:blipFill>
          <a:blip r:embed="rId6"/>
          <a:stretch>
            <a:fillRect/>
          </a:stretch>
        </p:blipFill>
        <p:spPr>
          <a:xfrm>
            <a:off x="202565" y="1481455"/>
            <a:ext cx="5795010" cy="3528695"/>
          </a:xfrm>
          <a:prstGeom prst="rect">
            <a:avLst/>
          </a:prstGeom>
        </p:spPr>
      </p:pic>
      <p:sp>
        <p:nvSpPr>
          <p:cNvPr id="10" name="文本框 9"/>
          <p:cNvSpPr txBox="1"/>
          <p:nvPr/>
        </p:nvSpPr>
        <p:spPr>
          <a:xfrm>
            <a:off x="6126480" y="2545080"/>
            <a:ext cx="2773680" cy="368300"/>
          </a:xfrm>
          <a:prstGeom prst="rect">
            <a:avLst/>
          </a:prstGeom>
          <a:noFill/>
        </p:spPr>
        <p:txBody>
          <a:bodyPr wrap="square" rtlCol="0">
            <a:spAutoFit/>
          </a:bodyPr>
          <a:p>
            <a:r>
              <a:rPr lang="zh-CN" altLang="en-US"/>
              <a:t>其中：</a:t>
            </a:r>
            <a:endParaRPr lang="zh-CN" altLang="en-US"/>
          </a:p>
        </p:txBody>
      </p:sp>
      <p:sp>
        <p:nvSpPr>
          <p:cNvPr id="11" name="文本框 10"/>
          <p:cNvSpPr txBox="1"/>
          <p:nvPr/>
        </p:nvSpPr>
        <p:spPr>
          <a:xfrm>
            <a:off x="6275070" y="3935730"/>
            <a:ext cx="5516880" cy="1568450"/>
          </a:xfrm>
          <a:prstGeom prst="rect">
            <a:avLst/>
          </a:prstGeom>
          <a:noFill/>
        </p:spPr>
        <p:txBody>
          <a:bodyPr wrap="square" rtlCol="0">
            <a:spAutoFit/>
          </a:bodyPr>
          <a:p>
            <a:r>
              <a:rPr lang="en-US" altLang="zh-CN" sz="2400"/>
              <a:t>c——</a:t>
            </a:r>
            <a:r>
              <a:rPr lang="zh-CN" altLang="en-US" sz="2400"/>
              <a:t>光速。</a:t>
            </a:r>
            <a:endParaRPr lang="zh-CN" altLang="en-US" sz="2400"/>
          </a:p>
          <a:p>
            <a:r>
              <a:rPr lang="zh-CN" altLang="en-US"/>
              <a:t>   </a:t>
            </a:r>
            <a:r>
              <a:rPr lang="en-US" altLang="zh-CN" sz="2400"/>
              <a:t>——</a:t>
            </a:r>
            <a:r>
              <a:rPr lang="zh-CN" altLang="en-US" sz="2400"/>
              <a:t>接收机钟差与</a:t>
            </a:r>
            <a:r>
              <a:rPr lang="en-US" altLang="zh-CN" sz="2400"/>
              <a:t>GPS</a:t>
            </a:r>
            <a:r>
              <a:rPr lang="zh-CN" altLang="en-US" sz="2400"/>
              <a:t>卫星钟差相减。</a:t>
            </a:r>
            <a:endParaRPr lang="zh-CN" altLang="en-US" sz="2400"/>
          </a:p>
          <a:p>
            <a:r>
              <a:rPr lang="en-US" altLang="zh-CN" sz="2400"/>
              <a:t>I(t)——</a:t>
            </a:r>
            <a:r>
              <a:rPr lang="zh-CN" altLang="en-US" sz="2400"/>
              <a:t>电离层改正。</a:t>
            </a:r>
            <a:endParaRPr lang="zh-CN" altLang="en-US" sz="2400"/>
          </a:p>
          <a:p>
            <a:r>
              <a:rPr lang="en-US" altLang="zh-CN" sz="2400"/>
              <a:t>T(t)——</a:t>
            </a:r>
            <a:r>
              <a:rPr lang="zh-CN" altLang="en-US" sz="2400"/>
              <a:t>对流层改正。</a:t>
            </a:r>
            <a:endParaRPr lang="zh-CN" altLang="en-US" sz="2400"/>
          </a:p>
        </p:txBody>
      </p:sp>
      <p:graphicFrame>
        <p:nvGraphicFramePr>
          <p:cNvPr id="3" name="对象 -2147482621"/>
          <p:cNvGraphicFramePr>
            <a:graphicFrameLocks noChangeAspect="1"/>
          </p:cNvGraphicFramePr>
          <p:nvPr/>
        </p:nvGraphicFramePr>
        <p:xfrm>
          <a:off x="6275070" y="4346575"/>
          <a:ext cx="293370" cy="372110"/>
        </p:xfrm>
        <a:graphic>
          <a:graphicData uri="http://schemas.openxmlformats.org/presentationml/2006/ole">
            <mc:AlternateContent xmlns:mc="http://schemas.openxmlformats.org/markup-compatibility/2006">
              <mc:Choice xmlns:v="urn:schemas-microsoft-com:vml" Requires="v">
                <p:oleObj spid="_x0000_s13" name="" r:id="rId7" imgW="139700" imgH="177165" progId="Equation.KSEE3">
                  <p:embed/>
                </p:oleObj>
              </mc:Choice>
              <mc:Fallback>
                <p:oleObj name="" r:id="rId7" imgW="139700" imgH="177165" progId="Equation.KSEE3">
                  <p:embed/>
                  <p:pic>
                    <p:nvPicPr>
                      <p:cNvPr id="0" name="图片 12"/>
                      <p:cNvPicPr/>
                      <p:nvPr/>
                    </p:nvPicPr>
                    <p:blipFill>
                      <a:blip r:embed="rId8"/>
                      <a:stretch>
                        <a:fillRect/>
                      </a:stretch>
                    </p:blipFill>
                    <p:spPr>
                      <a:xfrm>
                        <a:off x="6275070" y="4346575"/>
                        <a:ext cx="293370" cy="372110"/>
                      </a:xfrm>
                      <a:prstGeom prst="rect">
                        <a:avLst/>
                      </a:prstGeom>
                      <a:noFill/>
                      <a:ln w="38100">
                        <a:noFill/>
                        <a:miter/>
                      </a:ln>
                    </p:spPr>
                  </p:pic>
                </p:oleObj>
              </mc:Fallback>
            </mc:AlternateContent>
          </a:graphicData>
        </a:graphic>
      </p:graphicFrame>
      <p:sp>
        <p:nvSpPr>
          <p:cNvPr id="14" name="文本框 13"/>
          <p:cNvSpPr txBox="1"/>
          <p:nvPr/>
        </p:nvSpPr>
        <p:spPr>
          <a:xfrm>
            <a:off x="202565" y="5704840"/>
            <a:ext cx="5615305" cy="645160"/>
          </a:xfrm>
          <a:prstGeom prst="rect">
            <a:avLst/>
          </a:prstGeom>
          <a:noFill/>
        </p:spPr>
        <p:txBody>
          <a:bodyPr wrap="square" rtlCol="0">
            <a:spAutoFit/>
          </a:bodyPr>
          <a:p>
            <a:r>
              <a:rPr lang="zh-CN" altLang="en-US"/>
              <a:t>由于时钟误差，大气电离层对流层的折射效应，多路径效应等影响，因而将  </a:t>
            </a:r>
            <a:r>
              <a:rPr lang="en-US" altLang="zh-CN"/>
              <a:t>  </a:t>
            </a:r>
            <a:r>
              <a:rPr lang="zh-CN" altLang="en-US"/>
              <a:t>称之为伪距。</a:t>
            </a:r>
            <a:endParaRPr lang="zh-CN" altLang="en-US"/>
          </a:p>
        </p:txBody>
      </p:sp>
      <p:graphicFrame>
        <p:nvGraphicFramePr>
          <p:cNvPr id="5" name="对象 -2147482620"/>
          <p:cNvGraphicFramePr>
            <a:graphicFrameLocks noChangeAspect="1"/>
          </p:cNvGraphicFramePr>
          <p:nvPr/>
        </p:nvGraphicFramePr>
        <p:xfrm>
          <a:off x="2534285" y="5970905"/>
          <a:ext cx="349885" cy="379095"/>
        </p:xfrm>
        <a:graphic>
          <a:graphicData uri="http://schemas.openxmlformats.org/presentationml/2006/ole">
            <mc:AlternateContent xmlns:mc="http://schemas.openxmlformats.org/markup-compatibility/2006">
              <mc:Choice xmlns:v="urn:schemas-microsoft-com:vml" Requires="v">
                <p:oleObj spid="_x0000_s15" name="" r:id="rId9" imgW="152400" imgH="165100" progId="Equation.KSEE3">
                  <p:embed/>
                </p:oleObj>
              </mc:Choice>
              <mc:Fallback>
                <p:oleObj name="" r:id="rId9" imgW="152400" imgH="165100" progId="Equation.KSEE3">
                  <p:embed/>
                  <p:pic>
                    <p:nvPicPr>
                      <p:cNvPr id="0" name="图片 14"/>
                      <p:cNvPicPr/>
                      <p:nvPr/>
                    </p:nvPicPr>
                    <p:blipFill>
                      <a:blip r:embed="rId10"/>
                      <a:stretch>
                        <a:fillRect/>
                      </a:stretch>
                    </p:blipFill>
                    <p:spPr>
                      <a:xfrm>
                        <a:off x="2534285" y="5970905"/>
                        <a:ext cx="349885" cy="379095"/>
                      </a:xfrm>
                      <a:prstGeom prst="rect">
                        <a:avLst/>
                      </a:prstGeom>
                      <a:noFill/>
                      <a:ln w="38100">
                        <a:noFill/>
                        <a:miter/>
                      </a:ln>
                    </p:spPr>
                  </p:pic>
                </p:oleObj>
              </mc:Fallback>
            </mc:AlternateContent>
          </a:graphicData>
        </a:graphic>
      </p:graphicFrame>
      <p:graphicFrame>
        <p:nvGraphicFramePr>
          <p:cNvPr id="16" name="对象 15"/>
          <p:cNvGraphicFramePr>
            <a:graphicFrameLocks noChangeAspect="1"/>
          </p:cNvGraphicFramePr>
          <p:nvPr/>
        </p:nvGraphicFramePr>
        <p:xfrm>
          <a:off x="7722870" y="5796915"/>
          <a:ext cx="1940560" cy="514350"/>
        </p:xfrm>
        <a:graphic>
          <a:graphicData uri="http://schemas.openxmlformats.org/presentationml/2006/ole">
            <mc:AlternateContent xmlns:mc="http://schemas.openxmlformats.org/markup-compatibility/2006">
              <mc:Choice xmlns:v="urn:schemas-microsoft-com:vml" Requires="v">
                <p:oleObj spid="_x0000_s17" name="" r:id="rId11" imgW="862965" imgH="228600" progId="Equation.KSEE3">
                  <p:embed/>
                </p:oleObj>
              </mc:Choice>
              <mc:Fallback>
                <p:oleObj name="" r:id="rId11" imgW="862965" imgH="228600" progId="Equation.KSEE3">
                  <p:embed/>
                  <p:pic>
                    <p:nvPicPr>
                      <p:cNvPr id="0" name="图片 16"/>
                      <p:cNvPicPr/>
                      <p:nvPr/>
                    </p:nvPicPr>
                    <p:blipFill>
                      <a:blip r:embed="rId12"/>
                      <a:stretch>
                        <a:fillRect/>
                      </a:stretch>
                    </p:blipFill>
                    <p:spPr>
                      <a:xfrm>
                        <a:off x="7722870" y="5796915"/>
                        <a:ext cx="1940560" cy="514350"/>
                      </a:xfrm>
                      <a:prstGeom prst="rect">
                        <a:avLst/>
                      </a:prstGeom>
                      <a:noFill/>
                      <a:ln w="38100">
                        <a:noFill/>
                        <a:miter/>
                      </a:ln>
                    </p:spPr>
                  </p:pic>
                </p:oleObj>
              </mc:Fallback>
            </mc:AlternateContent>
          </a:graphicData>
        </a:graphic>
      </p:graphicFrame>
      <p:sp>
        <p:nvSpPr>
          <p:cNvPr id="18" name="文本框 17"/>
          <p:cNvSpPr txBox="1"/>
          <p:nvPr/>
        </p:nvSpPr>
        <p:spPr>
          <a:xfrm>
            <a:off x="6275070" y="5796915"/>
            <a:ext cx="1447800" cy="460375"/>
          </a:xfrm>
          <a:prstGeom prst="rect">
            <a:avLst/>
          </a:prstGeom>
          <a:noFill/>
        </p:spPr>
        <p:txBody>
          <a:bodyPr wrap="square" rtlCol="0">
            <a:spAutoFit/>
          </a:bodyPr>
          <a:p>
            <a:r>
              <a:rPr lang="zh-CN" altLang="en-US" sz="2400"/>
              <a:t>最终求出：</a:t>
            </a:r>
            <a:endParaRPr lang="zh-CN" altLang="en-US" sz="2400"/>
          </a:p>
        </p:txBody>
      </p:sp>
      <p:grpSp>
        <p:nvGrpSpPr>
          <p:cNvPr id="22" name="组合 21"/>
          <p:cNvGrpSpPr/>
          <p:nvPr/>
        </p:nvGrpSpPr>
        <p:grpSpPr>
          <a:xfrm>
            <a:off x="8770620" y="3547745"/>
            <a:ext cx="3322320" cy="2072640"/>
            <a:chOff x="13338" y="5012"/>
            <a:chExt cx="5232" cy="3264"/>
          </a:xfrm>
        </p:grpSpPr>
        <p:sp>
          <p:nvSpPr>
            <p:cNvPr id="20" name="圆角矩形标注 19"/>
            <p:cNvSpPr/>
            <p:nvPr/>
          </p:nvSpPr>
          <p:spPr>
            <a:xfrm>
              <a:off x="13338" y="5012"/>
              <a:ext cx="5232" cy="326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13542" y="6107"/>
              <a:ext cx="4824" cy="1501"/>
            </a:xfrm>
            <a:prstGeom prst="rect">
              <a:avLst/>
            </a:prstGeom>
            <a:noFill/>
          </p:spPr>
          <p:txBody>
            <a:bodyPr wrap="square" rtlCol="0">
              <a:spAutoFit/>
            </a:bodyPr>
            <a:p>
              <a:r>
                <a:rPr lang="zh-CN" altLang="en-US" sz="2800" b="1"/>
                <a:t>无人机起飞至少需要四颗卫星。</a:t>
              </a:r>
              <a:endParaRPr lang="zh-CN" altLang="en-US" sz="2800" b="1"/>
            </a:p>
          </p:txBody>
        </p:sp>
      </p:grpSp>
      <p:graphicFrame>
        <p:nvGraphicFramePr>
          <p:cNvPr id="6" name="对象 -2147482618"/>
          <p:cNvGraphicFramePr>
            <a:graphicFrameLocks noChangeAspect="1"/>
          </p:cNvGraphicFramePr>
          <p:nvPr/>
        </p:nvGraphicFramePr>
        <p:xfrm>
          <a:off x="6275070" y="3060700"/>
          <a:ext cx="1741805" cy="487045"/>
        </p:xfrm>
        <a:graphic>
          <a:graphicData uri="http://schemas.openxmlformats.org/presentationml/2006/ole">
            <mc:AlternateContent xmlns:mc="http://schemas.openxmlformats.org/markup-compatibility/2006">
              <mc:Choice xmlns:v="urn:schemas-microsoft-com:vml" Requires="v">
                <p:oleObj spid="_x0000_s3076" name="" r:id="rId13" imgW="673100" imgH="228600" progId="Equation.KSEE3">
                  <p:embed/>
                </p:oleObj>
              </mc:Choice>
              <mc:Fallback>
                <p:oleObj name="" r:id="rId13" imgW="673100" imgH="228600" progId="Equation.KSEE3">
                  <p:embed/>
                  <p:pic>
                    <p:nvPicPr>
                      <p:cNvPr id="0" name="图片 3075"/>
                      <p:cNvPicPr/>
                      <p:nvPr/>
                    </p:nvPicPr>
                    <p:blipFill>
                      <a:blip r:embed="rId14"/>
                      <a:stretch>
                        <a:fillRect/>
                      </a:stretch>
                    </p:blipFill>
                    <p:spPr>
                      <a:xfrm>
                        <a:off x="6275070" y="3060700"/>
                        <a:ext cx="1741805" cy="4870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41960" y="495300"/>
            <a:ext cx="3093720" cy="398780"/>
          </a:xfrm>
          <a:prstGeom prst="rect">
            <a:avLst/>
          </a:prstGeom>
          <a:noFill/>
        </p:spPr>
        <p:txBody>
          <a:bodyPr wrap="square" rtlCol="0">
            <a:spAutoFit/>
          </a:bodyPr>
          <a:p>
            <a:r>
              <a:rPr lang="zh-CN" altLang="en-US" sz="2000" b="1">
                <a:solidFill>
                  <a:srgbClr val="FFFF00"/>
                </a:solidFill>
              </a:rPr>
              <a:t>载波相位测量</a:t>
            </a:r>
            <a:endParaRPr lang="zh-CN" altLang="en-US" sz="2000" b="1">
              <a:solidFill>
                <a:srgbClr val="FFFF00"/>
              </a:solidFill>
            </a:endParaRPr>
          </a:p>
        </p:txBody>
      </p:sp>
      <p:sp>
        <p:nvSpPr>
          <p:cNvPr id="5" name="文本框 4"/>
          <p:cNvSpPr txBox="1"/>
          <p:nvPr/>
        </p:nvSpPr>
        <p:spPr>
          <a:xfrm>
            <a:off x="441960" y="5204460"/>
            <a:ext cx="10652760" cy="1568450"/>
          </a:xfrm>
          <a:prstGeom prst="rect">
            <a:avLst/>
          </a:prstGeom>
          <a:noFill/>
        </p:spPr>
        <p:txBody>
          <a:bodyPr wrap="square" rtlCol="0">
            <a:spAutoFit/>
          </a:bodyPr>
          <a:p>
            <a:r>
              <a:rPr lang="en-US" altLang="zh-CN" sz="2400"/>
              <a:t>         </a:t>
            </a:r>
            <a:r>
              <a:rPr lang="zh-CN" altLang="en-US" sz="2400"/>
              <a:t>载波相位观测量是测定 GPS 接收机所接收的卫星载波信号与接收机振荡器产生的参考载波信号之间的相位差。由于载波频率高，波长短，所以载波相位</a:t>
            </a:r>
            <a:r>
              <a:rPr lang="zh-CN" altLang="en-US" sz="2400">
                <a:solidFill>
                  <a:srgbClr val="FF0000"/>
                </a:solidFill>
              </a:rPr>
              <a:t>测量精度高</a:t>
            </a:r>
            <a:r>
              <a:rPr lang="zh-CN" altLang="en-US" sz="2400"/>
              <a:t>，其精度要比伪码测距定位高几个数量级，可以达到厘米级的定位精度。</a:t>
            </a:r>
            <a:endParaRPr lang="zh-CN" altLang="en-US" sz="2400"/>
          </a:p>
        </p:txBody>
      </p:sp>
      <p:graphicFrame>
        <p:nvGraphicFramePr>
          <p:cNvPr id="2" name="对象 -2147482618"/>
          <p:cNvGraphicFramePr>
            <a:graphicFrameLocks noChangeAspect="1"/>
          </p:cNvGraphicFramePr>
          <p:nvPr/>
        </p:nvGraphicFramePr>
        <p:xfrm>
          <a:off x="4139565" y="4457700"/>
          <a:ext cx="2298700" cy="608965"/>
        </p:xfrm>
        <a:graphic>
          <a:graphicData uri="http://schemas.openxmlformats.org/presentationml/2006/ole">
            <mc:AlternateContent xmlns:mc="http://schemas.openxmlformats.org/markup-compatibility/2006">
              <mc:Choice xmlns:v="urn:schemas-microsoft-com:vml" Requires="v">
                <p:oleObj spid="_x0000_s3076" name="" r:id="rId2" imgW="862965" imgH="228600" progId="Equation.KSEE3">
                  <p:embed/>
                </p:oleObj>
              </mc:Choice>
              <mc:Fallback>
                <p:oleObj name="" r:id="rId2" imgW="862965" imgH="228600" progId="Equation.KSEE3">
                  <p:embed/>
                  <p:pic>
                    <p:nvPicPr>
                      <p:cNvPr id="0" name="图片 3075"/>
                      <p:cNvPicPr/>
                      <p:nvPr/>
                    </p:nvPicPr>
                    <p:blipFill>
                      <a:blip r:embed="rId3"/>
                      <a:stretch>
                        <a:fillRect/>
                      </a:stretch>
                    </p:blipFill>
                    <p:spPr>
                      <a:xfrm>
                        <a:off x="4139565" y="4457700"/>
                        <a:ext cx="2298700" cy="608965"/>
                      </a:xfrm>
                      <a:prstGeom prst="rect">
                        <a:avLst/>
                      </a:prstGeom>
                      <a:noFill/>
                      <a:ln w="38100">
                        <a:noFill/>
                        <a:miter/>
                      </a:ln>
                    </p:spPr>
                  </p:pic>
                </p:oleObj>
              </mc:Fallback>
            </mc:AlternateContent>
          </a:graphicData>
        </a:graphic>
      </p:graphicFrame>
      <p:sp>
        <p:nvSpPr>
          <p:cNvPr id="7" name="圆角矩形标注 6"/>
          <p:cNvSpPr/>
          <p:nvPr/>
        </p:nvSpPr>
        <p:spPr>
          <a:xfrm>
            <a:off x="8854440" y="617220"/>
            <a:ext cx="2727960" cy="1676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9095105" y="996950"/>
            <a:ext cx="2246630" cy="829945"/>
          </a:xfrm>
          <a:prstGeom prst="rect">
            <a:avLst/>
          </a:prstGeom>
          <a:noFill/>
        </p:spPr>
        <p:txBody>
          <a:bodyPr wrap="square" rtlCol="0">
            <a:spAutoFit/>
          </a:bodyPr>
          <a:p>
            <a:r>
              <a:rPr lang="zh-CN" altLang="en-US" sz="2400" b="1"/>
              <a:t>这就要求</a:t>
            </a:r>
            <a:r>
              <a:rPr lang="en-US" altLang="zh-CN" sz="2400" b="1"/>
              <a:t>GPS</a:t>
            </a:r>
            <a:r>
              <a:rPr lang="zh-CN" altLang="en-US" sz="2400" b="1"/>
              <a:t>信号必须连续。</a:t>
            </a:r>
            <a:endParaRPr lang="zh-CN" altLang="en-US" sz="2400" b="1"/>
          </a:p>
        </p:txBody>
      </p:sp>
      <p:pic>
        <p:nvPicPr>
          <p:cNvPr id="10" name="图片 9" descr="3"/>
          <p:cNvPicPr>
            <a:picLocks noChangeAspect="1"/>
          </p:cNvPicPr>
          <p:nvPr/>
        </p:nvPicPr>
        <p:blipFill>
          <a:blip r:embed="rId4"/>
          <a:stretch>
            <a:fillRect/>
          </a:stretch>
        </p:blipFill>
        <p:spPr>
          <a:xfrm>
            <a:off x="2031365" y="1347470"/>
            <a:ext cx="6515735" cy="2934335"/>
          </a:xfrm>
          <a:prstGeom prst="rect">
            <a:avLst/>
          </a:prstGeom>
        </p:spPr>
      </p:pic>
      <p:sp>
        <p:nvSpPr>
          <p:cNvPr id="11" name="文本框 10"/>
          <p:cNvSpPr txBox="1"/>
          <p:nvPr/>
        </p:nvSpPr>
        <p:spPr>
          <a:xfrm>
            <a:off x="8854440" y="4577715"/>
            <a:ext cx="2057400" cy="368300"/>
          </a:xfrm>
          <a:prstGeom prst="rect">
            <a:avLst/>
          </a:prstGeom>
          <a:noFill/>
        </p:spPr>
        <p:txBody>
          <a:bodyPr wrap="square" rtlCol="0">
            <a:spAutoFit/>
          </a:bodyPr>
          <a:p>
            <a:r>
              <a:rPr lang="zh-CN" altLang="en-US"/>
              <a:t>为载波波长。</a:t>
            </a:r>
            <a:endParaRPr lang="zh-CN" altLang="en-US"/>
          </a:p>
        </p:txBody>
      </p:sp>
      <p:graphicFrame>
        <p:nvGraphicFramePr>
          <p:cNvPr id="3" name="对象 -2147482617"/>
          <p:cNvGraphicFramePr>
            <a:graphicFrameLocks noChangeAspect="1"/>
          </p:cNvGraphicFramePr>
          <p:nvPr/>
        </p:nvGraphicFramePr>
        <p:xfrm>
          <a:off x="8670290" y="4577080"/>
          <a:ext cx="290830" cy="368935"/>
        </p:xfrm>
        <a:graphic>
          <a:graphicData uri="http://schemas.openxmlformats.org/presentationml/2006/ole">
            <mc:AlternateContent xmlns:mc="http://schemas.openxmlformats.org/markup-compatibility/2006">
              <mc:Choice xmlns:v="urn:schemas-microsoft-com:vml" Requires="v">
                <p:oleObj spid="_x0000_s12" name="" r:id="rId5" imgW="139700" imgH="177165" progId="Equation.KSEE3">
                  <p:embed/>
                </p:oleObj>
              </mc:Choice>
              <mc:Fallback>
                <p:oleObj name="" r:id="rId5" imgW="139700" imgH="177165" progId="Equation.KSEE3">
                  <p:embed/>
                  <p:pic>
                    <p:nvPicPr>
                      <p:cNvPr id="0" name="图片 11"/>
                      <p:cNvPicPr/>
                      <p:nvPr/>
                    </p:nvPicPr>
                    <p:blipFill>
                      <a:blip r:embed="rId6"/>
                      <a:stretch>
                        <a:fillRect/>
                      </a:stretch>
                    </p:blipFill>
                    <p:spPr>
                      <a:xfrm>
                        <a:off x="8670290" y="4577080"/>
                        <a:ext cx="290830" cy="36893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tags/tag1.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2615</Words>
  <Application>WPS 演示</Application>
  <PresentationFormat>宽屏</PresentationFormat>
  <Paragraphs>136</Paragraphs>
  <Slides>20</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11</vt:i4>
      </vt:variant>
      <vt:variant>
        <vt:lpstr>幻灯片标题</vt:lpstr>
      </vt:variant>
      <vt:variant>
        <vt:i4>20</vt:i4>
      </vt:variant>
    </vt:vector>
  </HeadingPairs>
  <TitlesOfParts>
    <vt:vector size="43" baseType="lpstr">
      <vt:lpstr>Arial</vt:lpstr>
      <vt:lpstr>宋体</vt:lpstr>
      <vt:lpstr>Wingdings</vt:lpstr>
      <vt:lpstr>Arial</vt:lpstr>
      <vt:lpstr>楷体</vt:lpstr>
      <vt:lpstr>Open Sans</vt:lpstr>
      <vt:lpstr>微软雅黑</vt:lpstr>
      <vt:lpstr>Arial Unicode MS</vt:lpstr>
      <vt:lpstr>Calibri Light</vt:lpstr>
      <vt:lpstr>Calibri</vt:lpstr>
      <vt:lpstr>Segoe Print</vt:lpstr>
      <vt:lpstr>Office 主题</vt:lpstr>
      <vt:lpstr>Equation.KSEE3</vt:lpstr>
      <vt:lpstr>Equation.KSEE3</vt:lpstr>
      <vt:lpstr>Paint.Picture</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xiaweiguang</cp:lastModifiedBy>
  <cp:revision>15</cp:revision>
  <dcterms:created xsi:type="dcterms:W3CDTF">2015-05-05T08:02:00Z</dcterms:created>
  <dcterms:modified xsi:type="dcterms:W3CDTF">2018-01-16T01:43:27Z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